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1"/>
  </p:notesMasterIdLst>
  <p:sldIdLst>
    <p:sldId id="258" r:id="rId2"/>
    <p:sldId id="2076138220" r:id="rId3"/>
    <p:sldId id="2076138228" r:id="rId4"/>
    <p:sldId id="2076138229" r:id="rId5"/>
    <p:sldId id="2076138230" r:id="rId6"/>
    <p:sldId id="2076138231" r:id="rId7"/>
    <p:sldId id="2076138250" r:id="rId8"/>
    <p:sldId id="2076138232" r:id="rId9"/>
    <p:sldId id="2076138233" r:id="rId10"/>
    <p:sldId id="2076138234" r:id="rId11"/>
    <p:sldId id="2076138235" r:id="rId12"/>
    <p:sldId id="2076138236" r:id="rId13"/>
    <p:sldId id="2076138237" r:id="rId14"/>
    <p:sldId id="2076138253" r:id="rId15"/>
    <p:sldId id="2076138238" r:id="rId16"/>
    <p:sldId id="2076138239" r:id="rId17"/>
    <p:sldId id="2076138240" r:id="rId18"/>
    <p:sldId id="2076138254" r:id="rId19"/>
    <p:sldId id="2076138241" r:id="rId20"/>
    <p:sldId id="2076138242" r:id="rId21"/>
    <p:sldId id="2076138243" r:id="rId22"/>
    <p:sldId id="2076138244" r:id="rId23"/>
    <p:sldId id="2076138245" r:id="rId24"/>
    <p:sldId id="2076138262" r:id="rId25"/>
    <p:sldId id="2076138252" r:id="rId26"/>
    <p:sldId id="2076138246" r:id="rId27"/>
    <p:sldId id="2076138247" r:id="rId28"/>
    <p:sldId id="2076138248" r:id="rId29"/>
    <p:sldId id="2076138249" r:id="rId30"/>
    <p:sldId id="2076138251" r:id="rId31"/>
    <p:sldId id="2076138255" r:id="rId32"/>
    <p:sldId id="2076138263" r:id="rId33"/>
    <p:sldId id="2076138256" r:id="rId34"/>
    <p:sldId id="2076138257" r:id="rId35"/>
    <p:sldId id="2076138258" r:id="rId36"/>
    <p:sldId id="2076138260" r:id="rId37"/>
    <p:sldId id="2076138261" r:id="rId38"/>
    <p:sldId id="2076138259" r:id="rId39"/>
    <p:sldId id="2076138264" r:id="rId40"/>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1A895DA-D264-4618-BDC4-2C91520A14E7}" v="29" dt="2022-07-07T13:25:58.627"/>
    <p1510:client id="{40980138-4A7C-4EB9-8405-D2D4800E93C1}" v="8" dt="2022-07-07T15:17:27.197"/>
    <p1510:client id="{894FA118-93F0-4BFF-9862-EEE43BE67894}" v="11" dt="2022-07-07T13:04:29.767"/>
    <p1510:client id="{B967E4DE-2B34-4B6C-A9F1-B46694043144}" v="57" dt="2022-07-07T14:57:01.71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22" d="100"/>
          <a:sy n="122" d="100"/>
        </p:scale>
        <p:origin x="1032"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microsoft.com/office/2015/10/relationships/revisionInfo" Target="revisionInfo.xml"/><Relationship Id="rId20" Type="http://schemas.openxmlformats.org/officeDocument/2006/relationships/slide" Target="slides/slide19.xml"/><Relationship Id="rId4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43E297D-3AB5-4982-9C3F-43FF08EF008B}" type="datetimeFigureOut">
              <a:rPr lang="en-US" smtClean="0"/>
              <a:t>11/22/2022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03658CA-E7BC-464F-A5B0-FDB85E10AAF9}" type="slidenum">
              <a:rPr lang="en-US" smtClean="0"/>
              <a:t>‹#›</a:t>
            </a:fld>
            <a:endParaRPr lang="en-US"/>
          </a:p>
        </p:txBody>
      </p:sp>
    </p:spTree>
    <p:extLst>
      <p:ext uri="{BB962C8B-B14F-4D97-AF65-F5344CB8AC3E}">
        <p14:creationId xmlns:p14="http://schemas.microsoft.com/office/powerpoint/2010/main" val="12065481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10.jpe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1.xml"/><Relationship Id="rId5" Type="http://schemas.openxmlformats.org/officeDocument/2006/relationships/image" Target="../media/image11.jpeg"/><Relationship Id="rId4" Type="http://schemas.openxmlformats.org/officeDocument/2006/relationships/image" Target="../media/image10.jpe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Master" Target="../slideMasters/slideMaster1.xml"/><Relationship Id="rId4" Type="http://schemas.openxmlformats.org/officeDocument/2006/relationships/image" Target="../media/image16.jpe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Master" Target="../slideMasters/slideMaster1.xml"/><Relationship Id="rId5" Type="http://schemas.openxmlformats.org/officeDocument/2006/relationships/image" Target="../media/image20.jpeg"/><Relationship Id="rId4" Type="http://schemas.openxmlformats.org/officeDocument/2006/relationships/image" Target="../media/image19.jpe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1.xml"/><Relationship Id="rId6" Type="http://schemas.openxmlformats.org/officeDocument/2006/relationships/image" Target="../media/image21.jpeg"/><Relationship Id="rId5" Type="http://schemas.openxmlformats.org/officeDocument/2006/relationships/image" Target="../media/image11.jpeg"/><Relationship Id="rId4" Type="http://schemas.openxmlformats.org/officeDocument/2006/relationships/image" Target="../media/image10.jpe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10.jpe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1.xml"/><Relationship Id="rId5" Type="http://schemas.openxmlformats.org/officeDocument/2006/relationships/image" Target="../media/image11.jpeg"/><Relationship Id="rId4" Type="http://schemas.openxmlformats.org/officeDocument/2006/relationships/image" Target="../media/image10.jpe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1.xml"/><Relationship Id="rId6" Type="http://schemas.openxmlformats.org/officeDocument/2006/relationships/image" Target="../media/image21.jpeg"/><Relationship Id="rId5" Type="http://schemas.openxmlformats.org/officeDocument/2006/relationships/image" Target="../media/image11.jpeg"/><Relationship Id="rId4" Type="http://schemas.openxmlformats.org/officeDocument/2006/relationships/image" Target="../media/image10.jpe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accent3"/>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4" name="Picture Placeholder 3">
            <a:extLst>
              <a:ext uri="{FF2B5EF4-FFF2-40B4-BE49-F238E27FC236}">
                <a16:creationId xmlns:a16="http://schemas.microsoft.com/office/drawing/2014/main" id="{40BC5B99-509C-464A-99BC-BB61027E6D1A}"/>
              </a:ext>
            </a:extLst>
          </p:cNvPr>
          <p:cNvSpPr>
            <a:spLocks noGrp="1"/>
          </p:cNvSpPr>
          <p:nvPr>
            <p:ph type="pic" sz="quarter" idx="13"/>
          </p:nvPr>
        </p:nvSpPr>
        <p:spPr>
          <a:xfrm>
            <a:off x="5326063" y="0"/>
            <a:ext cx="6865937" cy="6858000"/>
          </a:xfrm>
        </p:spPr>
        <p:txBody>
          <a:bodyPr/>
          <a:lstStyle/>
          <a:p>
            <a:r>
              <a:rPr lang="en-US"/>
              <a:t>Click icon to add picture</a:t>
            </a:r>
          </a:p>
        </p:txBody>
      </p:sp>
    </p:spTree>
    <p:extLst>
      <p:ext uri="{BB962C8B-B14F-4D97-AF65-F5344CB8AC3E}">
        <p14:creationId xmlns:p14="http://schemas.microsoft.com/office/powerpoint/2010/main" val="16152429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425269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86515686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863723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661047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Section Divi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4094861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Section Divider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30792168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Section Divider 3">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2672307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Section Divider 4">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93204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description</a:t>
            </a:r>
          </a:p>
        </p:txBody>
      </p:sp>
      <p:sp>
        <p:nvSpPr>
          <p:cNvPr id="5" name="Text Placeholder 4"/>
          <p:cNvSpPr>
            <a:spLocks noGrp="1"/>
          </p:cNvSpPr>
          <p:nvPr>
            <p:ph type="body" sz="quarter" idx="12" hasCustomPrompt="1"/>
          </p:nvPr>
        </p:nvSpPr>
        <p:spPr>
          <a:xfrm>
            <a:off x="585216" y="585788"/>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accent3"/>
                </a:solidFill>
                <a:latin typeface="+mn-lt"/>
              </a:defRPr>
            </a:lvl1pPr>
          </a:lstStyle>
          <a:p>
            <a:pPr lvl="0"/>
            <a:r>
              <a:rPr lang="en-US"/>
              <a:t>Section Name</a:t>
            </a:r>
          </a:p>
        </p:txBody>
      </p:sp>
    </p:spTree>
    <p:extLst>
      <p:ext uri="{BB962C8B-B14F-4D97-AF65-F5344CB8AC3E}">
        <p14:creationId xmlns:p14="http://schemas.microsoft.com/office/powerpoint/2010/main" val="8929539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a:t>Section title with no subtitle</a:t>
            </a:r>
          </a:p>
        </p:txBody>
      </p:sp>
    </p:spTree>
    <p:extLst>
      <p:ext uri="{BB962C8B-B14F-4D97-AF65-F5344CB8AC3E}">
        <p14:creationId xmlns:p14="http://schemas.microsoft.com/office/powerpoint/2010/main" val="31187418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 with no subtitle</a:t>
            </a:r>
          </a:p>
        </p:txBody>
      </p:sp>
    </p:spTree>
    <p:extLst>
      <p:ext uri="{BB962C8B-B14F-4D97-AF65-F5344CB8AC3E}">
        <p14:creationId xmlns:p14="http://schemas.microsoft.com/office/powerpoint/2010/main" val="40824619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Blank 12 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383870772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190781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Blank 12 Column Dark Bkg">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5853257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Apendix Blue Bkg">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377B63-6619-6B40-8D85-1D972ED609B9}"/>
              </a:ext>
            </a:extLst>
          </p:cNvPr>
          <p:cNvSpPr>
            <a:spLocks noGrp="1"/>
          </p:cNvSpPr>
          <p:nvPr>
            <p:ph type="body" sz="quarter" idx="10" hasCustomPrompt="1"/>
          </p:nvPr>
        </p:nvSpPr>
        <p:spPr>
          <a:xfrm>
            <a:off x="584200" y="5715040"/>
            <a:ext cx="5367338" cy="553998"/>
          </a:xfrm>
        </p:spPr>
        <p:txBody>
          <a:bodyPr anchor="b"/>
          <a:lstStyle>
            <a:lvl1pPr marL="0" indent="0">
              <a:buNone/>
              <a:defRPr sz="3600">
                <a:latin typeface="+mj-lt"/>
              </a:defRPr>
            </a:lvl1pPr>
          </a:lstStyle>
          <a:p>
            <a:pPr lvl="0"/>
            <a:r>
              <a:rPr lang="en-US"/>
              <a:t>Appendix</a:t>
            </a:r>
          </a:p>
        </p:txBody>
      </p:sp>
    </p:spTree>
    <p:extLst>
      <p:ext uri="{BB962C8B-B14F-4D97-AF65-F5344CB8AC3E}">
        <p14:creationId xmlns:p14="http://schemas.microsoft.com/office/powerpoint/2010/main" val="99842967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6" pos="3749">
          <p15:clr>
            <a:srgbClr val="A4A3A4"/>
          </p15:clr>
        </p15:guide>
        <p15:guide id="17" pos="3932">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5222026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225339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userDrawn="1">
  <p:cSld name="1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00">
                <a:solidFill>
                  <a:srgbClr val="000000"/>
                </a:solidFill>
              </a:defRPr>
            </a:lvl1pPr>
          </a:lstStyle>
          <a:p>
            <a:r>
              <a:rPr lang="en-US"/>
              <a:t>Heading Segoe UI </a:t>
            </a:r>
            <a:r>
              <a:rPr lang="en-US" err="1"/>
              <a:t>Semibold</a:t>
            </a:r>
            <a:r>
              <a:rPr lang="en-US"/>
              <a:t> 28/32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userDrawn="1"/>
        </p:nvSpPr>
        <p:spPr bwMode="blackWhite">
          <a:xfrm>
            <a:off x="454169" y="6455174"/>
            <a:ext cx="11306469" cy="215444"/>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700">
                <a:solidFill>
                  <a:schemeClr val="accent6">
                    <a:lumMod val="75000"/>
                  </a:schemeClr>
                </a:solidFill>
                <a:cs typeface="Segoe UI" pitchFamily="34" charset="0"/>
              </a:rPr>
              <a:t>©Microsoft Corporation									                                                                                                                                             Azure </a:t>
            </a:r>
          </a:p>
        </p:txBody>
      </p:sp>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455995" y="1922586"/>
            <a:ext cx="9384447" cy="3385542"/>
          </a:xfrm>
          <a:prstGeom prst="rect">
            <a:avLst/>
          </a:prstGeom>
        </p:spPr>
        <p:txBody>
          <a:bodyPr wrap="square" lIns="0" tIns="0" rIns="0" bIns="0">
            <a:spAutoFit/>
          </a:bodyPr>
          <a:lstStyle>
            <a:lvl1pPr marL="336145" marR="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lang="en-US" sz="2000"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endParaRPr lang="en-US"/>
          </a:p>
          <a:p>
            <a:pPr lvl="0"/>
            <a:endParaRPr lang="en-US"/>
          </a:p>
          <a:p>
            <a:pPr lvl="0"/>
            <a:endParaRPr lang="en-US"/>
          </a:p>
          <a:p>
            <a:pPr lvl="0"/>
            <a:endParaRPr lang="en-US"/>
          </a:p>
        </p:txBody>
      </p:sp>
    </p:spTree>
    <p:extLst>
      <p:ext uri="{BB962C8B-B14F-4D97-AF65-F5344CB8AC3E}">
        <p14:creationId xmlns:p14="http://schemas.microsoft.com/office/powerpoint/2010/main" val="331999084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3734267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0262356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9851301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4001562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5476185"/>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63849928"/>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963000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9378791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1D16804B-3245-9A4C-A340-6FF89CF57D54}"/>
              </a:ext>
            </a:extLst>
          </p:cNvPr>
          <p:cNvSpPr>
            <a:spLocks noGrp="1"/>
          </p:cNvSpPr>
          <p:nvPr>
            <p:ph type="pic" sz="quarter" idx="13"/>
          </p:nvPr>
        </p:nvSpPr>
        <p:spPr>
          <a:xfrm>
            <a:off x="5334000" y="0"/>
            <a:ext cx="6858000" cy="6858000"/>
          </a:xfrm>
        </p:spPr>
        <p:txBody>
          <a:bodyPr/>
          <a:lstStyle/>
          <a:p>
            <a:r>
              <a:rPr lang="en-US"/>
              <a:t>Click icon to add picture</a:t>
            </a:r>
          </a:p>
        </p:txBody>
      </p:sp>
    </p:spTree>
    <p:extLst>
      <p:ext uri="{BB962C8B-B14F-4D97-AF65-F5344CB8AC3E}">
        <p14:creationId xmlns:p14="http://schemas.microsoft.com/office/powerpoint/2010/main" val="10324244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380563397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46155755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Header Background 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1109616-29F5-2A48-AD26-C036688E660A}"/>
              </a:ext>
            </a:extLst>
          </p:cNvPr>
          <p:cNvSpPr/>
          <p:nvPr/>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844675"/>
            <a:ext cx="11018838" cy="4424363"/>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36479264"/>
      </p:ext>
    </p:extLst>
  </p:cSld>
  <p:clrMapOvr>
    <a:masterClrMapping/>
  </p:clrMapOvr>
  <p:transition>
    <p:fade/>
  </p:transition>
  <p:extLst>
    <p:ext uri="{DCECCB84-F9BA-43D5-87BE-67443E8EF086}">
      <p15:sldGuideLst xmlns:p15="http://schemas.microsoft.com/office/powerpoint/2012/main">
        <p15:guide id="2" orient="horz" pos="1162">
          <p15:clr>
            <a:srgbClr val="5ACBF0"/>
          </p15:clr>
        </p15:guide>
        <p15:guide id="3" orient="horz" pos="288">
          <p15:clr>
            <a:srgbClr val="5ACBF0"/>
          </p15:clr>
        </p15:guide>
        <p15:guide id="5" orient="horz" pos="90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Header Background Two Column Bullet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D3A5130-10A1-954A-B139-8F920AB6EC86}"/>
              </a:ext>
            </a:extLst>
          </p:cNvPr>
          <p:cNvSpPr/>
          <p:nvPr/>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accent3"/>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844674"/>
            <a:ext cx="5211763"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844674"/>
            <a:ext cx="5219700"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7120842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Header Background Two Column Non-bulleted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6D08175-261D-A74C-8918-CB97ADB19271}"/>
              </a:ext>
            </a:extLst>
          </p:cNvPr>
          <p:cNvSpPr/>
          <p:nvPr/>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p>
        </p:txBody>
      </p:sp>
      <p:sp>
        <p:nvSpPr>
          <p:cNvPr id="4" name="Text Placeholder 3"/>
          <p:cNvSpPr>
            <a:spLocks noGrp="1"/>
          </p:cNvSpPr>
          <p:nvPr>
            <p:ph type="body" sz="quarter" idx="10"/>
          </p:nvPr>
        </p:nvSpPr>
        <p:spPr>
          <a:xfrm>
            <a:off x="584200" y="1853052"/>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844675"/>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2245935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Header Background Two Column Content with Subhead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7941E1A-46FF-9B43-8237-B9FAC6645B8E}"/>
              </a:ext>
            </a:extLst>
          </p:cNvPr>
          <p:cNvSpPr/>
          <p:nvPr/>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851161"/>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495686"/>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844675"/>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489200"/>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6481364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Header Background Three Column Bullet with Subtitle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5B0B838-FFE7-3848-8346-94C828955739}"/>
              </a:ext>
            </a:extLst>
          </p:cNvPr>
          <p:cNvSpPr/>
          <p:nvPr/>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7971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7905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7971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10065229"/>
      </p:ext>
    </p:extLst>
  </p:cSld>
  <p:clrMapOvr>
    <a:masterClrMapping/>
  </p:clrMapOvr>
  <p:transition>
    <p:fade/>
  </p:transition>
  <p:extLst>
    <p:ext uri="{DCECCB84-F9BA-43D5-87BE-67443E8EF086}">
      <p15:sldGuideLst xmlns:p15="http://schemas.microsoft.com/office/powerpoint/2012/main">
        <p15:guide id="3" orient="horz" pos="1162">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Header Background Four Column Bullet with Subtitle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7D56507-64E9-FD49-A968-94669A530F35}"/>
              </a:ext>
            </a:extLst>
          </p:cNvPr>
          <p:cNvSpPr/>
          <p:nvPr/>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09804117"/>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162">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Header Line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nchor="ct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7" name="Straight Connector 6">
            <a:extLst>
              <a:ext uri="{FF2B5EF4-FFF2-40B4-BE49-F238E27FC236}">
                <a16:creationId xmlns:a16="http://schemas.microsoft.com/office/drawing/2014/main" id="{8EDAE969-6DFB-AD4B-A4BB-4C9D04F1489D}"/>
              </a:ext>
            </a:extLst>
          </p:cNvPr>
          <p:cNvCxnSpPr/>
          <p:nvPr/>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667795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Header Line 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tx1"/>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AE9361ED-1B01-E94D-9CDA-29127BEC918D}"/>
              </a:ext>
            </a:extLst>
          </p:cNvPr>
          <p:cNvCxnSpPr/>
          <p:nvPr/>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346871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5478079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Header Line 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tx1"/>
                </a:soli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6161C8D7-A314-D146-8B0F-88DAD8C243A2}"/>
              </a:ext>
            </a:extLst>
          </p:cNvPr>
          <p:cNvCxnSpPr/>
          <p:nvPr/>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1658272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1_Header Background 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43174"/>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7699"/>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3"/>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B52B4BDF-7433-F544-8549-B08FCF3FD2A9}"/>
              </a:ext>
            </a:extLst>
          </p:cNvPr>
          <p:cNvCxnSpPr/>
          <p:nvPr/>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541744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Header Line 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0" name="Straight Connector 9">
            <a:extLst>
              <a:ext uri="{FF2B5EF4-FFF2-40B4-BE49-F238E27FC236}">
                <a16:creationId xmlns:a16="http://schemas.microsoft.com/office/drawing/2014/main" id="{CF841732-6515-3E42-A4B2-E3983B953B2A}"/>
              </a:ext>
            </a:extLst>
          </p:cNvPr>
          <p:cNvCxnSpPr/>
          <p:nvPr/>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92844493"/>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Header Line 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2" name="Straight Connector 11">
            <a:extLst>
              <a:ext uri="{FF2B5EF4-FFF2-40B4-BE49-F238E27FC236}">
                <a16:creationId xmlns:a16="http://schemas.microsoft.com/office/drawing/2014/main" id="{F6A269D7-BC15-0043-AAC1-8EE9E66292B3}"/>
              </a:ext>
            </a:extLst>
          </p:cNvPr>
          <p:cNvCxnSpPr/>
          <p:nvPr/>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2514130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Header Line Four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cxnSp>
        <p:nvCxnSpPr>
          <p:cNvPr id="12" name="Straight Connector 11">
            <a:extLst>
              <a:ext uri="{FF2B5EF4-FFF2-40B4-BE49-F238E27FC236}">
                <a16:creationId xmlns:a16="http://schemas.microsoft.com/office/drawing/2014/main" id="{F6A269D7-BC15-0043-AAC1-8EE9E66292B3}"/>
              </a:ext>
            </a:extLst>
          </p:cNvPr>
          <p:cNvCxnSpPr/>
          <p:nvPr/>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13157172"/>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Header Line Blank">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cxnSp>
        <p:nvCxnSpPr>
          <p:cNvPr id="3" name="Straight Connector 2">
            <a:extLst>
              <a:ext uri="{FF2B5EF4-FFF2-40B4-BE49-F238E27FC236}">
                <a16:creationId xmlns:a16="http://schemas.microsoft.com/office/drawing/2014/main" id="{2502F9BD-EF25-7144-AB08-9EDFAA5C2CEA}"/>
              </a:ext>
            </a:extLst>
          </p:cNvPr>
          <p:cNvCxnSpPr/>
          <p:nvPr/>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9707435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6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p:nvSpPr>
        <p:spPr>
          <a:xfrm flipH="1">
            <a:off x="584200"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1</a:t>
            </a:r>
          </a:p>
        </p:txBody>
      </p:sp>
      <p:sp>
        <p:nvSpPr>
          <p:cNvPr id="5" name="TextBox 4">
            <a:extLst>
              <a:ext uri="{FF2B5EF4-FFF2-40B4-BE49-F238E27FC236}">
                <a16:creationId xmlns:a16="http://schemas.microsoft.com/office/drawing/2014/main" id="{4D68F0A3-9593-8B46-BA55-A0F722402788}"/>
              </a:ext>
            </a:extLst>
          </p:cNvPr>
          <p:cNvSpPr txBox="1"/>
          <p:nvPr/>
        </p:nvSpPr>
        <p:spPr>
          <a:xfrm flipH="1">
            <a:off x="2470150"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2</a:t>
            </a:r>
          </a:p>
        </p:txBody>
      </p:sp>
      <p:sp>
        <p:nvSpPr>
          <p:cNvPr id="6" name="TextBox 5">
            <a:extLst>
              <a:ext uri="{FF2B5EF4-FFF2-40B4-BE49-F238E27FC236}">
                <a16:creationId xmlns:a16="http://schemas.microsoft.com/office/drawing/2014/main" id="{E5945E50-A071-0142-989D-F328676D8802}"/>
              </a:ext>
            </a:extLst>
          </p:cNvPr>
          <p:cNvSpPr txBox="1"/>
          <p:nvPr/>
        </p:nvSpPr>
        <p:spPr>
          <a:xfrm flipH="1">
            <a:off x="4367808"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3</a:t>
            </a:r>
          </a:p>
        </p:txBody>
      </p:sp>
      <p:sp>
        <p:nvSpPr>
          <p:cNvPr id="7" name="TextBox 6">
            <a:extLst>
              <a:ext uri="{FF2B5EF4-FFF2-40B4-BE49-F238E27FC236}">
                <a16:creationId xmlns:a16="http://schemas.microsoft.com/office/drawing/2014/main" id="{2F614F22-4D74-7342-860E-4B18A66D7E4D}"/>
              </a:ext>
            </a:extLst>
          </p:cNvPr>
          <p:cNvSpPr txBox="1"/>
          <p:nvPr/>
        </p:nvSpPr>
        <p:spPr>
          <a:xfrm flipH="1">
            <a:off x="6240016"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4</a:t>
            </a:r>
          </a:p>
        </p:txBody>
      </p:sp>
      <p:sp>
        <p:nvSpPr>
          <p:cNvPr id="8" name="TextBox 7">
            <a:extLst>
              <a:ext uri="{FF2B5EF4-FFF2-40B4-BE49-F238E27FC236}">
                <a16:creationId xmlns:a16="http://schemas.microsoft.com/office/drawing/2014/main" id="{9CFA38B9-D596-324E-B56C-86272052ED71}"/>
              </a:ext>
            </a:extLst>
          </p:cNvPr>
          <p:cNvSpPr txBox="1"/>
          <p:nvPr/>
        </p:nvSpPr>
        <p:spPr>
          <a:xfrm flipH="1">
            <a:off x="8127999" y="1436688"/>
            <a:ext cx="1592262" cy="581025"/>
          </a:xfrm>
          <a:prstGeom prst="rect">
            <a:avLst/>
          </a:prstGeom>
          <a:noFill/>
        </p:spPr>
        <p:txBody>
          <a:bodyPr wrap="square" lIns="90000" tIns="0" rIns="0" bIns="0" rtlCol="0">
            <a:noAutofit/>
          </a:bodyPr>
          <a:lstStyle/>
          <a:p>
            <a:pPr algn="l"/>
            <a:r>
              <a:rPr lang="en-US" sz="3600">
                <a:solidFill>
                  <a:schemeClr val="tx2"/>
                </a:solidFill>
                <a:latin typeface="+mj-lt"/>
              </a:rPr>
              <a:t>5</a:t>
            </a:r>
          </a:p>
        </p:txBody>
      </p:sp>
      <p:sp>
        <p:nvSpPr>
          <p:cNvPr id="9" name="TextBox 8">
            <a:extLst>
              <a:ext uri="{FF2B5EF4-FFF2-40B4-BE49-F238E27FC236}">
                <a16:creationId xmlns:a16="http://schemas.microsoft.com/office/drawing/2014/main" id="{389AA766-019D-D747-8BF8-A6BB5F9B0D2A}"/>
              </a:ext>
            </a:extLst>
          </p:cNvPr>
          <p:cNvSpPr txBox="1"/>
          <p:nvPr/>
        </p:nvSpPr>
        <p:spPr>
          <a:xfrm flipH="1">
            <a:off x="10013950"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6</a:t>
            </a:r>
          </a:p>
        </p:txBody>
      </p:sp>
      <p:sp>
        <p:nvSpPr>
          <p:cNvPr id="10" name="TextBox 9">
            <a:extLst>
              <a:ext uri="{FF2B5EF4-FFF2-40B4-BE49-F238E27FC236}">
                <a16:creationId xmlns:a16="http://schemas.microsoft.com/office/drawing/2014/main" id="{FC53D296-5303-4A40-AC03-A80B718ABEE0}"/>
              </a:ext>
            </a:extLst>
          </p:cNvPr>
          <p:cNvSpPr txBox="1"/>
          <p:nvPr/>
        </p:nvSpPr>
        <p:spPr>
          <a:xfrm flipH="1">
            <a:off x="584200"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7</a:t>
            </a:r>
          </a:p>
        </p:txBody>
      </p:sp>
      <p:sp>
        <p:nvSpPr>
          <p:cNvPr id="11" name="TextBox 10">
            <a:extLst>
              <a:ext uri="{FF2B5EF4-FFF2-40B4-BE49-F238E27FC236}">
                <a16:creationId xmlns:a16="http://schemas.microsoft.com/office/drawing/2014/main" id="{28091C67-5938-734E-B7A2-BD95A68B67E6}"/>
              </a:ext>
            </a:extLst>
          </p:cNvPr>
          <p:cNvSpPr txBox="1"/>
          <p:nvPr/>
        </p:nvSpPr>
        <p:spPr>
          <a:xfrm flipH="1">
            <a:off x="2470150"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8</a:t>
            </a:r>
          </a:p>
        </p:txBody>
      </p:sp>
      <p:sp>
        <p:nvSpPr>
          <p:cNvPr id="12" name="TextBox 11">
            <a:extLst>
              <a:ext uri="{FF2B5EF4-FFF2-40B4-BE49-F238E27FC236}">
                <a16:creationId xmlns:a16="http://schemas.microsoft.com/office/drawing/2014/main" id="{F6E67942-3EF0-2141-89C0-47BA2F77054B}"/>
              </a:ext>
            </a:extLst>
          </p:cNvPr>
          <p:cNvSpPr txBox="1"/>
          <p:nvPr/>
        </p:nvSpPr>
        <p:spPr>
          <a:xfrm flipH="1">
            <a:off x="4367808"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9</a:t>
            </a:r>
          </a:p>
        </p:txBody>
      </p:sp>
      <p:sp>
        <p:nvSpPr>
          <p:cNvPr id="13" name="TextBox 12">
            <a:extLst>
              <a:ext uri="{FF2B5EF4-FFF2-40B4-BE49-F238E27FC236}">
                <a16:creationId xmlns:a16="http://schemas.microsoft.com/office/drawing/2014/main" id="{76066549-A02E-E44F-96D7-F0B171B059E3}"/>
              </a:ext>
            </a:extLst>
          </p:cNvPr>
          <p:cNvSpPr txBox="1"/>
          <p:nvPr/>
        </p:nvSpPr>
        <p:spPr>
          <a:xfrm flipH="1">
            <a:off x="6240016"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10</a:t>
            </a:r>
          </a:p>
        </p:txBody>
      </p:sp>
      <p:sp>
        <p:nvSpPr>
          <p:cNvPr id="14" name="TextBox 13">
            <a:extLst>
              <a:ext uri="{FF2B5EF4-FFF2-40B4-BE49-F238E27FC236}">
                <a16:creationId xmlns:a16="http://schemas.microsoft.com/office/drawing/2014/main" id="{898C6871-7F8D-4545-9CE1-97DF89587969}"/>
              </a:ext>
            </a:extLst>
          </p:cNvPr>
          <p:cNvSpPr txBox="1"/>
          <p:nvPr/>
        </p:nvSpPr>
        <p:spPr>
          <a:xfrm flipH="1">
            <a:off x="8127999" y="3789363"/>
            <a:ext cx="1592262" cy="581025"/>
          </a:xfrm>
          <a:prstGeom prst="rect">
            <a:avLst/>
          </a:prstGeom>
          <a:noFill/>
        </p:spPr>
        <p:txBody>
          <a:bodyPr wrap="square" lIns="90000" tIns="0" rIns="0" bIns="0" rtlCol="0">
            <a:noAutofit/>
          </a:bodyPr>
          <a:lstStyle/>
          <a:p>
            <a:pPr algn="l"/>
            <a:r>
              <a:rPr lang="en-US" sz="3600">
                <a:solidFill>
                  <a:schemeClr val="tx2"/>
                </a:solidFill>
                <a:latin typeface="+mj-lt"/>
              </a:rPr>
              <a:t>11</a:t>
            </a:r>
          </a:p>
        </p:txBody>
      </p:sp>
      <p:sp>
        <p:nvSpPr>
          <p:cNvPr id="15" name="TextBox 14">
            <a:extLst>
              <a:ext uri="{FF2B5EF4-FFF2-40B4-BE49-F238E27FC236}">
                <a16:creationId xmlns:a16="http://schemas.microsoft.com/office/drawing/2014/main" id="{0BCD1BBA-EDFD-9E48-8219-788B491881B6}"/>
              </a:ext>
            </a:extLst>
          </p:cNvPr>
          <p:cNvSpPr txBox="1"/>
          <p:nvPr/>
        </p:nvSpPr>
        <p:spPr>
          <a:xfrm flipH="1">
            <a:off x="10013950"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6667833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9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p:nvSpPr>
        <p:spPr>
          <a:xfrm flipH="1">
            <a:off x="584200"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Jan</a:t>
            </a:r>
          </a:p>
        </p:txBody>
      </p:sp>
      <p:sp>
        <p:nvSpPr>
          <p:cNvPr id="5" name="TextBox 4">
            <a:extLst>
              <a:ext uri="{FF2B5EF4-FFF2-40B4-BE49-F238E27FC236}">
                <a16:creationId xmlns:a16="http://schemas.microsoft.com/office/drawing/2014/main" id="{4D68F0A3-9593-8B46-BA55-A0F722402788}"/>
              </a:ext>
            </a:extLst>
          </p:cNvPr>
          <p:cNvSpPr txBox="1"/>
          <p:nvPr/>
        </p:nvSpPr>
        <p:spPr>
          <a:xfrm flipH="1">
            <a:off x="2470150"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Feb</a:t>
            </a:r>
          </a:p>
        </p:txBody>
      </p:sp>
      <p:sp>
        <p:nvSpPr>
          <p:cNvPr id="6" name="TextBox 5">
            <a:extLst>
              <a:ext uri="{FF2B5EF4-FFF2-40B4-BE49-F238E27FC236}">
                <a16:creationId xmlns:a16="http://schemas.microsoft.com/office/drawing/2014/main" id="{E5945E50-A071-0142-989D-F328676D8802}"/>
              </a:ext>
            </a:extLst>
          </p:cNvPr>
          <p:cNvSpPr txBox="1"/>
          <p:nvPr/>
        </p:nvSpPr>
        <p:spPr>
          <a:xfrm flipH="1">
            <a:off x="4367808"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Mar</a:t>
            </a:r>
          </a:p>
        </p:txBody>
      </p:sp>
      <p:sp>
        <p:nvSpPr>
          <p:cNvPr id="7" name="TextBox 6">
            <a:extLst>
              <a:ext uri="{FF2B5EF4-FFF2-40B4-BE49-F238E27FC236}">
                <a16:creationId xmlns:a16="http://schemas.microsoft.com/office/drawing/2014/main" id="{2F614F22-4D74-7342-860E-4B18A66D7E4D}"/>
              </a:ext>
            </a:extLst>
          </p:cNvPr>
          <p:cNvSpPr txBox="1"/>
          <p:nvPr/>
        </p:nvSpPr>
        <p:spPr>
          <a:xfrm flipH="1">
            <a:off x="6240016"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Apr</a:t>
            </a:r>
          </a:p>
        </p:txBody>
      </p:sp>
      <p:sp>
        <p:nvSpPr>
          <p:cNvPr id="8" name="TextBox 7">
            <a:extLst>
              <a:ext uri="{FF2B5EF4-FFF2-40B4-BE49-F238E27FC236}">
                <a16:creationId xmlns:a16="http://schemas.microsoft.com/office/drawing/2014/main" id="{9CFA38B9-D596-324E-B56C-86272052ED71}"/>
              </a:ext>
            </a:extLst>
          </p:cNvPr>
          <p:cNvSpPr txBox="1"/>
          <p:nvPr/>
        </p:nvSpPr>
        <p:spPr>
          <a:xfrm flipH="1">
            <a:off x="8127999" y="1436688"/>
            <a:ext cx="1592262" cy="581025"/>
          </a:xfrm>
          <a:prstGeom prst="rect">
            <a:avLst/>
          </a:prstGeom>
          <a:noFill/>
        </p:spPr>
        <p:txBody>
          <a:bodyPr wrap="square" lIns="90000" tIns="0" rIns="0" bIns="0" rtlCol="0" anchor="ctr">
            <a:noAutofit/>
          </a:bodyPr>
          <a:lstStyle/>
          <a:p>
            <a:pPr algn="l"/>
            <a:r>
              <a:rPr lang="en-US" sz="2800">
                <a:solidFill>
                  <a:schemeClr val="tx2"/>
                </a:solidFill>
                <a:latin typeface="+mj-lt"/>
              </a:rPr>
              <a:t>May</a:t>
            </a:r>
          </a:p>
        </p:txBody>
      </p:sp>
      <p:sp>
        <p:nvSpPr>
          <p:cNvPr id="9" name="TextBox 8">
            <a:extLst>
              <a:ext uri="{FF2B5EF4-FFF2-40B4-BE49-F238E27FC236}">
                <a16:creationId xmlns:a16="http://schemas.microsoft.com/office/drawing/2014/main" id="{389AA766-019D-D747-8BF8-A6BB5F9B0D2A}"/>
              </a:ext>
            </a:extLst>
          </p:cNvPr>
          <p:cNvSpPr txBox="1"/>
          <p:nvPr/>
        </p:nvSpPr>
        <p:spPr>
          <a:xfrm flipH="1">
            <a:off x="10013950"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Jun</a:t>
            </a:r>
          </a:p>
        </p:txBody>
      </p:sp>
      <p:sp>
        <p:nvSpPr>
          <p:cNvPr id="10" name="TextBox 9">
            <a:extLst>
              <a:ext uri="{FF2B5EF4-FFF2-40B4-BE49-F238E27FC236}">
                <a16:creationId xmlns:a16="http://schemas.microsoft.com/office/drawing/2014/main" id="{FC53D296-5303-4A40-AC03-A80B718ABEE0}"/>
              </a:ext>
            </a:extLst>
          </p:cNvPr>
          <p:cNvSpPr txBox="1"/>
          <p:nvPr/>
        </p:nvSpPr>
        <p:spPr>
          <a:xfrm flipH="1">
            <a:off x="584200"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Jul</a:t>
            </a:r>
          </a:p>
        </p:txBody>
      </p:sp>
      <p:sp>
        <p:nvSpPr>
          <p:cNvPr id="11" name="TextBox 10">
            <a:extLst>
              <a:ext uri="{FF2B5EF4-FFF2-40B4-BE49-F238E27FC236}">
                <a16:creationId xmlns:a16="http://schemas.microsoft.com/office/drawing/2014/main" id="{28091C67-5938-734E-B7A2-BD95A68B67E6}"/>
              </a:ext>
            </a:extLst>
          </p:cNvPr>
          <p:cNvSpPr txBox="1"/>
          <p:nvPr/>
        </p:nvSpPr>
        <p:spPr>
          <a:xfrm flipH="1">
            <a:off x="2470150"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Aug</a:t>
            </a:r>
          </a:p>
        </p:txBody>
      </p:sp>
      <p:sp>
        <p:nvSpPr>
          <p:cNvPr id="12" name="TextBox 11">
            <a:extLst>
              <a:ext uri="{FF2B5EF4-FFF2-40B4-BE49-F238E27FC236}">
                <a16:creationId xmlns:a16="http://schemas.microsoft.com/office/drawing/2014/main" id="{F6E67942-3EF0-2141-89C0-47BA2F77054B}"/>
              </a:ext>
            </a:extLst>
          </p:cNvPr>
          <p:cNvSpPr txBox="1"/>
          <p:nvPr/>
        </p:nvSpPr>
        <p:spPr>
          <a:xfrm flipH="1">
            <a:off x="4367808"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Sep</a:t>
            </a:r>
          </a:p>
        </p:txBody>
      </p:sp>
      <p:sp>
        <p:nvSpPr>
          <p:cNvPr id="13" name="TextBox 12">
            <a:extLst>
              <a:ext uri="{FF2B5EF4-FFF2-40B4-BE49-F238E27FC236}">
                <a16:creationId xmlns:a16="http://schemas.microsoft.com/office/drawing/2014/main" id="{76066549-A02E-E44F-96D7-F0B171B059E3}"/>
              </a:ext>
            </a:extLst>
          </p:cNvPr>
          <p:cNvSpPr txBox="1"/>
          <p:nvPr/>
        </p:nvSpPr>
        <p:spPr>
          <a:xfrm flipH="1">
            <a:off x="6240016"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Oct</a:t>
            </a:r>
          </a:p>
        </p:txBody>
      </p:sp>
      <p:sp>
        <p:nvSpPr>
          <p:cNvPr id="14" name="TextBox 13">
            <a:extLst>
              <a:ext uri="{FF2B5EF4-FFF2-40B4-BE49-F238E27FC236}">
                <a16:creationId xmlns:a16="http://schemas.microsoft.com/office/drawing/2014/main" id="{898C6871-7F8D-4545-9CE1-97DF89587969}"/>
              </a:ext>
            </a:extLst>
          </p:cNvPr>
          <p:cNvSpPr txBox="1"/>
          <p:nvPr/>
        </p:nvSpPr>
        <p:spPr>
          <a:xfrm flipH="1">
            <a:off x="8127999" y="3789363"/>
            <a:ext cx="1592262" cy="581025"/>
          </a:xfrm>
          <a:prstGeom prst="rect">
            <a:avLst/>
          </a:prstGeom>
          <a:noFill/>
        </p:spPr>
        <p:txBody>
          <a:bodyPr wrap="square" lIns="90000" tIns="0" rIns="0" bIns="0" rtlCol="0" anchor="ctr">
            <a:noAutofit/>
          </a:bodyPr>
          <a:lstStyle/>
          <a:p>
            <a:pPr algn="l"/>
            <a:r>
              <a:rPr lang="en-US" sz="2800">
                <a:solidFill>
                  <a:schemeClr val="tx2"/>
                </a:solidFill>
                <a:latin typeface="+mj-lt"/>
              </a:rPr>
              <a:t>Nov</a:t>
            </a:r>
          </a:p>
        </p:txBody>
      </p:sp>
      <p:sp>
        <p:nvSpPr>
          <p:cNvPr id="15" name="TextBox 14">
            <a:extLst>
              <a:ext uri="{FF2B5EF4-FFF2-40B4-BE49-F238E27FC236}">
                <a16:creationId xmlns:a16="http://schemas.microsoft.com/office/drawing/2014/main" id="{0BCD1BBA-EDFD-9E48-8219-788B491881B6}"/>
              </a:ext>
            </a:extLst>
          </p:cNvPr>
          <p:cNvSpPr txBox="1"/>
          <p:nvPr/>
        </p:nvSpPr>
        <p:spPr>
          <a:xfrm flipH="1">
            <a:off x="10013950"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Dec</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4202547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11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p:nvSpPr>
        <p:spPr>
          <a:xfrm flipH="1">
            <a:off x="584200"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1</a:t>
            </a:r>
          </a:p>
        </p:txBody>
      </p:sp>
      <p:sp>
        <p:nvSpPr>
          <p:cNvPr id="5" name="TextBox 4">
            <a:extLst>
              <a:ext uri="{FF2B5EF4-FFF2-40B4-BE49-F238E27FC236}">
                <a16:creationId xmlns:a16="http://schemas.microsoft.com/office/drawing/2014/main" id="{4D68F0A3-9593-8B46-BA55-A0F722402788}"/>
              </a:ext>
            </a:extLst>
          </p:cNvPr>
          <p:cNvSpPr txBox="1"/>
          <p:nvPr/>
        </p:nvSpPr>
        <p:spPr>
          <a:xfrm flipH="1">
            <a:off x="2470150"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2</a:t>
            </a:r>
          </a:p>
        </p:txBody>
      </p:sp>
      <p:sp>
        <p:nvSpPr>
          <p:cNvPr id="6" name="TextBox 5">
            <a:extLst>
              <a:ext uri="{FF2B5EF4-FFF2-40B4-BE49-F238E27FC236}">
                <a16:creationId xmlns:a16="http://schemas.microsoft.com/office/drawing/2014/main" id="{E5945E50-A071-0142-989D-F328676D8802}"/>
              </a:ext>
            </a:extLst>
          </p:cNvPr>
          <p:cNvSpPr txBox="1"/>
          <p:nvPr/>
        </p:nvSpPr>
        <p:spPr>
          <a:xfrm flipH="1">
            <a:off x="4367808"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3</a:t>
            </a:r>
          </a:p>
        </p:txBody>
      </p:sp>
      <p:sp>
        <p:nvSpPr>
          <p:cNvPr id="7" name="TextBox 6">
            <a:extLst>
              <a:ext uri="{FF2B5EF4-FFF2-40B4-BE49-F238E27FC236}">
                <a16:creationId xmlns:a16="http://schemas.microsoft.com/office/drawing/2014/main" id="{2F614F22-4D74-7342-860E-4B18A66D7E4D}"/>
              </a:ext>
            </a:extLst>
          </p:cNvPr>
          <p:cNvSpPr txBox="1"/>
          <p:nvPr/>
        </p:nvSpPr>
        <p:spPr>
          <a:xfrm flipH="1">
            <a:off x="6240016"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4</a:t>
            </a:r>
          </a:p>
        </p:txBody>
      </p:sp>
      <p:sp>
        <p:nvSpPr>
          <p:cNvPr id="8" name="TextBox 7">
            <a:extLst>
              <a:ext uri="{FF2B5EF4-FFF2-40B4-BE49-F238E27FC236}">
                <a16:creationId xmlns:a16="http://schemas.microsoft.com/office/drawing/2014/main" id="{9CFA38B9-D596-324E-B56C-86272052ED71}"/>
              </a:ext>
            </a:extLst>
          </p:cNvPr>
          <p:cNvSpPr txBox="1"/>
          <p:nvPr/>
        </p:nvSpPr>
        <p:spPr>
          <a:xfrm flipH="1">
            <a:off x="8127999" y="1436688"/>
            <a:ext cx="1592262" cy="581025"/>
          </a:xfrm>
          <a:prstGeom prst="rect">
            <a:avLst/>
          </a:prstGeom>
          <a:noFill/>
        </p:spPr>
        <p:txBody>
          <a:bodyPr wrap="square" lIns="90000" tIns="0" rIns="0" bIns="0" rtlCol="0" anchor="ctr">
            <a:noAutofit/>
          </a:bodyPr>
          <a:lstStyle/>
          <a:p>
            <a:pPr algn="l"/>
            <a:r>
              <a:rPr lang="en-US" sz="2000">
                <a:solidFill>
                  <a:schemeClr val="tx2"/>
                </a:solidFill>
                <a:latin typeface="+mj-lt"/>
              </a:rPr>
              <a:t>Week 5</a:t>
            </a:r>
          </a:p>
        </p:txBody>
      </p:sp>
      <p:sp>
        <p:nvSpPr>
          <p:cNvPr id="9" name="TextBox 8">
            <a:extLst>
              <a:ext uri="{FF2B5EF4-FFF2-40B4-BE49-F238E27FC236}">
                <a16:creationId xmlns:a16="http://schemas.microsoft.com/office/drawing/2014/main" id="{389AA766-019D-D747-8BF8-A6BB5F9B0D2A}"/>
              </a:ext>
            </a:extLst>
          </p:cNvPr>
          <p:cNvSpPr txBox="1"/>
          <p:nvPr/>
        </p:nvSpPr>
        <p:spPr>
          <a:xfrm flipH="1">
            <a:off x="10013950"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6</a:t>
            </a:r>
          </a:p>
        </p:txBody>
      </p:sp>
      <p:sp>
        <p:nvSpPr>
          <p:cNvPr id="10" name="TextBox 9">
            <a:extLst>
              <a:ext uri="{FF2B5EF4-FFF2-40B4-BE49-F238E27FC236}">
                <a16:creationId xmlns:a16="http://schemas.microsoft.com/office/drawing/2014/main" id="{FC53D296-5303-4A40-AC03-A80B718ABEE0}"/>
              </a:ext>
            </a:extLst>
          </p:cNvPr>
          <p:cNvSpPr txBox="1"/>
          <p:nvPr/>
        </p:nvSpPr>
        <p:spPr>
          <a:xfrm flipH="1">
            <a:off x="584200"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7</a:t>
            </a:r>
          </a:p>
        </p:txBody>
      </p:sp>
      <p:sp>
        <p:nvSpPr>
          <p:cNvPr id="11" name="TextBox 10">
            <a:extLst>
              <a:ext uri="{FF2B5EF4-FFF2-40B4-BE49-F238E27FC236}">
                <a16:creationId xmlns:a16="http://schemas.microsoft.com/office/drawing/2014/main" id="{28091C67-5938-734E-B7A2-BD95A68B67E6}"/>
              </a:ext>
            </a:extLst>
          </p:cNvPr>
          <p:cNvSpPr txBox="1"/>
          <p:nvPr/>
        </p:nvSpPr>
        <p:spPr>
          <a:xfrm flipH="1">
            <a:off x="2470150"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8</a:t>
            </a:r>
          </a:p>
        </p:txBody>
      </p:sp>
      <p:sp>
        <p:nvSpPr>
          <p:cNvPr id="12" name="TextBox 11">
            <a:extLst>
              <a:ext uri="{FF2B5EF4-FFF2-40B4-BE49-F238E27FC236}">
                <a16:creationId xmlns:a16="http://schemas.microsoft.com/office/drawing/2014/main" id="{F6E67942-3EF0-2141-89C0-47BA2F77054B}"/>
              </a:ext>
            </a:extLst>
          </p:cNvPr>
          <p:cNvSpPr txBox="1"/>
          <p:nvPr/>
        </p:nvSpPr>
        <p:spPr>
          <a:xfrm flipH="1">
            <a:off x="4367808"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9</a:t>
            </a:r>
          </a:p>
        </p:txBody>
      </p:sp>
      <p:sp>
        <p:nvSpPr>
          <p:cNvPr id="13" name="TextBox 12">
            <a:extLst>
              <a:ext uri="{FF2B5EF4-FFF2-40B4-BE49-F238E27FC236}">
                <a16:creationId xmlns:a16="http://schemas.microsoft.com/office/drawing/2014/main" id="{76066549-A02E-E44F-96D7-F0B171B059E3}"/>
              </a:ext>
            </a:extLst>
          </p:cNvPr>
          <p:cNvSpPr txBox="1"/>
          <p:nvPr/>
        </p:nvSpPr>
        <p:spPr>
          <a:xfrm flipH="1">
            <a:off x="6240016"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10</a:t>
            </a:r>
          </a:p>
        </p:txBody>
      </p:sp>
      <p:sp>
        <p:nvSpPr>
          <p:cNvPr id="14" name="TextBox 13">
            <a:extLst>
              <a:ext uri="{FF2B5EF4-FFF2-40B4-BE49-F238E27FC236}">
                <a16:creationId xmlns:a16="http://schemas.microsoft.com/office/drawing/2014/main" id="{898C6871-7F8D-4545-9CE1-97DF89587969}"/>
              </a:ext>
            </a:extLst>
          </p:cNvPr>
          <p:cNvSpPr txBox="1"/>
          <p:nvPr/>
        </p:nvSpPr>
        <p:spPr>
          <a:xfrm flipH="1">
            <a:off x="8127999" y="3789363"/>
            <a:ext cx="1592262" cy="581025"/>
          </a:xfrm>
          <a:prstGeom prst="rect">
            <a:avLst/>
          </a:prstGeom>
          <a:noFill/>
        </p:spPr>
        <p:txBody>
          <a:bodyPr wrap="square" lIns="90000" tIns="0" rIns="0" bIns="0" rtlCol="0" anchor="ctr">
            <a:noAutofit/>
          </a:bodyPr>
          <a:lstStyle/>
          <a:p>
            <a:pPr algn="l"/>
            <a:r>
              <a:rPr lang="en-US" sz="2000">
                <a:solidFill>
                  <a:schemeClr val="tx2"/>
                </a:solidFill>
                <a:latin typeface="+mj-lt"/>
              </a:rPr>
              <a:t>Week 11</a:t>
            </a:r>
          </a:p>
        </p:txBody>
      </p:sp>
      <p:sp>
        <p:nvSpPr>
          <p:cNvPr id="15" name="TextBox 14">
            <a:extLst>
              <a:ext uri="{FF2B5EF4-FFF2-40B4-BE49-F238E27FC236}">
                <a16:creationId xmlns:a16="http://schemas.microsoft.com/office/drawing/2014/main" id="{0BCD1BBA-EDFD-9E48-8219-788B491881B6}"/>
              </a:ext>
            </a:extLst>
          </p:cNvPr>
          <p:cNvSpPr txBox="1"/>
          <p:nvPr/>
        </p:nvSpPr>
        <p:spPr>
          <a:xfrm flipH="1">
            <a:off x="10013950"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5617315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13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p:nvCxnSpPr>
        <p:spPr>
          <a:xfrm>
            <a:off x="24701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Tree>
    <p:extLst>
      <p:ext uri="{BB962C8B-B14F-4D97-AF65-F5344CB8AC3E}">
        <p14:creationId xmlns:p14="http://schemas.microsoft.com/office/powerpoint/2010/main" val="659915282"/>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Slide Left Title Black Bkg">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1349354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40">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12_Header Line 12 Months">
    <p:bg>
      <p:bgPr>
        <a:solidFill>
          <a:schemeClr val="tx2"/>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accent3"/>
                </a:solidFill>
              </a:defRPr>
            </a:lvl1pPr>
          </a:lstStyle>
          <a:p>
            <a:r>
              <a:rPr lang="en-US"/>
              <a:t>Click to edit Master title style</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p:nvCxnSpPr>
        <p:spPr>
          <a:xfrm>
            <a:off x="58420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p:nvCxnSpPr>
        <p:spPr>
          <a:xfrm>
            <a:off x="24701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p:nvCxnSpPr>
        <p:spPr>
          <a:xfrm>
            <a:off x="4364037" y="2015240"/>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p:nvCxnSpPr>
        <p:spPr>
          <a:xfrm>
            <a:off x="6240463"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p:nvCxnSpPr>
        <p:spPr>
          <a:xfrm>
            <a:off x="8124825"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p:nvCxnSpPr>
        <p:spPr>
          <a:xfrm>
            <a:off x="100139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p:nvCxnSpPr>
        <p:spPr>
          <a:xfrm>
            <a:off x="5842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p:nvCxnSpPr>
        <p:spPr>
          <a:xfrm>
            <a:off x="24956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p:nvCxnSpPr>
        <p:spPr>
          <a:xfrm>
            <a:off x="4364037" y="4362631"/>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p:nvCxnSpPr>
        <p:spPr>
          <a:xfrm>
            <a:off x="6240463"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p:nvCxnSpPr>
        <p:spPr>
          <a:xfrm>
            <a:off x="8124825"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p:nvCxnSpPr>
        <p:spPr>
          <a:xfrm>
            <a:off x="1001395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Tree>
    <p:extLst>
      <p:ext uri="{BB962C8B-B14F-4D97-AF65-F5344CB8AC3E}">
        <p14:creationId xmlns:p14="http://schemas.microsoft.com/office/powerpoint/2010/main" val="1093044565"/>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14_Header Line 12 Months">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E9C8D47-3F89-2440-BD17-30886A5B991A}"/>
              </a:ext>
            </a:extLst>
          </p:cNvPr>
          <p:cNvSpPr/>
          <p:nvPr/>
        </p:nvSpPr>
        <p:spPr bwMode="auto">
          <a:xfrm>
            <a:off x="0"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3477325" cy="1107996"/>
          </a:xfrm>
        </p:spPr>
        <p:txBody>
          <a:bodyPr wrap="square">
            <a:spAutoFit/>
          </a:bodyPr>
          <a:lstStyle>
            <a:lvl1pPr>
              <a:defRPr>
                <a:solidFill>
                  <a:schemeClr val="accent3"/>
                </a:solidFill>
              </a:defRPr>
            </a:lvl1pPr>
          </a:lstStyle>
          <a:p>
            <a:r>
              <a:rPr lang="en-US"/>
              <a:t>Click to edit Master title style</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32" name="Straight Connector 31">
            <a:extLst>
              <a:ext uri="{FF2B5EF4-FFF2-40B4-BE49-F238E27FC236}">
                <a16:creationId xmlns:a16="http://schemas.microsoft.com/office/drawing/2014/main" id="{93971A8C-E65D-6B49-ADA2-293469DDD7BC}"/>
              </a:ext>
            </a:extLst>
          </p:cNvPr>
          <p:cNvCxnSpPr>
            <a:cxnSpLocks/>
          </p:cNvCxnSpPr>
          <p:nvPr/>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 name="Text Placeholder 4">
            <a:extLst>
              <a:ext uri="{FF2B5EF4-FFF2-40B4-BE49-F238E27FC236}">
                <a16:creationId xmlns:a16="http://schemas.microsoft.com/office/drawing/2014/main" id="{C0CD7CCE-7A0A-2445-87E0-A18FB3B723C6}"/>
              </a:ext>
            </a:extLst>
          </p:cNvPr>
          <p:cNvSpPr>
            <a:spLocks noGrp="1"/>
          </p:cNvSpPr>
          <p:nvPr>
            <p:ph type="body" sz="quarter" idx="34"/>
          </p:nvPr>
        </p:nvSpPr>
        <p:spPr>
          <a:xfrm>
            <a:off x="584200" y="2017713"/>
            <a:ext cx="3481388" cy="430887"/>
          </a:xfrm>
        </p:spPr>
        <p:txBody>
          <a:bodyPr/>
          <a:lstStyle>
            <a:lvl1pPr marL="0" indent="0">
              <a:buNone/>
              <a:defRPr>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2877684584"/>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3650804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5624523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6030158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 Square Photo Lef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0" y="0"/>
            <a:ext cx="6892925" cy="6858000"/>
          </a:xfrm>
        </p:spPr>
        <p:txBody>
          <a:bodyPr/>
          <a:lstStyle/>
          <a:p>
            <a:r>
              <a:rPr lang="en-US"/>
              <a:t>Click icon to add picture</a:t>
            </a:r>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7192963" y="457200"/>
            <a:ext cx="4416425" cy="553998"/>
          </a:xfrm>
        </p:spPr>
        <p:txBody>
          <a:bodyPr/>
          <a:lstStyle/>
          <a:p>
            <a:r>
              <a:rPr lang="en-US"/>
              <a:t>Click to edit Master title style</a:t>
            </a:r>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7192963" y="1436688"/>
            <a:ext cx="3470275" cy="2043636"/>
          </a:xfrm>
        </p:spPr>
        <p:txBody>
          <a:bodyPr/>
          <a:lstStyle>
            <a:lvl1pPr marL="0" indent="0">
              <a:buFontTx/>
              <a:buNone/>
              <a:defRPr/>
            </a:lvl1pPr>
            <a:lvl2pPr marL="228600" indent="0">
              <a:buFontTx/>
              <a:buNone/>
              <a:defRPr/>
            </a:lvl2pPr>
            <a:lvl3pPr marL="457200" indent="0">
              <a:buFontTx/>
              <a:buNone/>
              <a:defRPr/>
            </a:lvl3pPr>
            <a:lvl4pPr marL="661988" indent="0">
              <a:buFontTx/>
              <a:buNone/>
              <a:defRPr/>
            </a:lvl4pPr>
            <a:lvl5pPr marL="855663" indent="0">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4630276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4342">
          <p15:clr>
            <a:srgbClr val="A4A3A4"/>
          </p15:clr>
        </p15:guide>
        <p15:guide id="19" pos="4531">
          <p15:clr>
            <a:srgbClr val="A4A3A4"/>
          </p15:clr>
        </p15:guide>
        <p15:guide id="28" orient="horz" pos="905">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Title - Square Photo Righ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5299075" y="0"/>
            <a:ext cx="6892925" cy="6858000"/>
          </a:xfrm>
        </p:spPr>
        <p:txBody>
          <a:bodyPr/>
          <a:lstStyle/>
          <a:p>
            <a:r>
              <a:rPr lang="en-US"/>
              <a:t>Click icon to add picture</a:t>
            </a:r>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584200" y="457200"/>
            <a:ext cx="4416425" cy="553998"/>
          </a:xfrm>
        </p:spPr>
        <p:txBody>
          <a:bodyPr/>
          <a:lstStyle/>
          <a:p>
            <a:r>
              <a:rPr lang="en-US"/>
              <a:t>Click to edit Master title style</a:t>
            </a:r>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584200" y="1436688"/>
            <a:ext cx="3470275" cy="2302169"/>
          </a:xfrm>
        </p:spPr>
        <p:txBody>
          <a:bodyPr/>
          <a:lstStyle>
            <a:lvl1pPr marL="0" indent="0">
              <a:buFontTx/>
              <a:buNone/>
              <a:defRPr sz="2200"/>
            </a:lvl1pPr>
            <a:lvl2pPr marL="228600" indent="0">
              <a:buFontTx/>
              <a:buNone/>
              <a:defRPr sz="2200"/>
            </a:lvl2pPr>
            <a:lvl3pPr marL="457200" indent="0">
              <a:buFontTx/>
              <a:buNone/>
              <a:defRPr sz="2200"/>
            </a:lvl3pPr>
            <a:lvl4pPr marL="661988" indent="0">
              <a:buFontTx/>
              <a:buNone/>
              <a:defRPr sz="2200"/>
            </a:lvl4pPr>
            <a:lvl5pPr marL="855663" indent="0">
              <a:buFontTx/>
              <a:buNone/>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2423720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3160">
          <p15:clr>
            <a:srgbClr val="A4A3A4"/>
          </p15:clr>
        </p15:guide>
        <p15:guide id="19" pos="3341">
          <p15:clr>
            <a:srgbClr val="A4A3A4"/>
          </p15:clr>
        </p15:guide>
        <p15:guide id="28" orient="horz" pos="905">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Photo full bleed upp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585789"/>
            <a:ext cx="12192000" cy="1362282"/>
          </a:xfrm>
          <a:noFill/>
        </p:spPr>
        <p:txBody>
          <a:bodyPr lIns="585216" tIns="0" rIns="585216" bIns="586800" anchor="t"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75552228"/>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32427313"/>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9901772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lide Left Title White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EC770E93-46FB-B04C-AFC6-A97F7105D849}"/>
              </a:ext>
            </a:extLst>
          </p:cNvPr>
          <p:cNvPicPr>
            <a:picLocks noChangeAspect="1"/>
          </p:cNvPicPr>
          <p:nvPr/>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0596418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40">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1_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5" name="Title 1">
            <a:extLst>
              <a:ext uri="{FF2B5EF4-FFF2-40B4-BE49-F238E27FC236}">
                <a16:creationId xmlns:a16="http://schemas.microsoft.com/office/drawing/2014/main" id="{04D80903-AB2F-EA47-B1B9-181A4D5084E7}"/>
              </a:ext>
            </a:extLst>
          </p:cNvPr>
          <p:cNvSpPr txBox="1">
            <a:spLocks/>
          </p:cNvSpPr>
          <p:nvPr/>
        </p:nvSpPr>
        <p:spPr>
          <a:xfrm>
            <a:off x="584200" y="2425780"/>
            <a:ext cx="5511800" cy="1107996"/>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anose="020B0502040204020203" pitchFamily="34" charset="0"/>
              </a:defRPr>
            </a:lvl1pPr>
          </a:lstStyle>
          <a:p>
            <a:r>
              <a:rPr lang="en-US"/>
              <a:t>Event name or presentation title </a:t>
            </a:r>
          </a:p>
        </p:txBody>
      </p:sp>
      <p:sp>
        <p:nvSpPr>
          <p:cNvPr id="7" name="Text Placeholder 4">
            <a:extLst>
              <a:ext uri="{FF2B5EF4-FFF2-40B4-BE49-F238E27FC236}">
                <a16:creationId xmlns:a16="http://schemas.microsoft.com/office/drawing/2014/main" id="{A200C02C-4314-EE45-A300-21710CAE4FE5}"/>
              </a:ext>
            </a:extLst>
          </p:cNvPr>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9" name="MS logo white - EMF" descr="Microsoft logo white text version">
            <a:extLst>
              <a:ext uri="{FF2B5EF4-FFF2-40B4-BE49-F238E27FC236}">
                <a16:creationId xmlns:a16="http://schemas.microsoft.com/office/drawing/2014/main" id="{EDE56B65-3E69-6146-8830-D107DE1E3AE7}"/>
              </a:ext>
            </a:extLst>
          </p:cNvPr>
          <p:cNvPicPr>
            <a:picLocks noChangeAspect="1"/>
          </p:cNvPicPr>
          <p:nvPr/>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189576754"/>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94402105"/>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2000489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35324110"/>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Bottom horizontal photo and title le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87"/>
            <a:ext cx="11018520" cy="553998"/>
          </a:xfrm>
        </p:spPr>
        <p:txBody>
          <a:bodyPr anchor="ctr"/>
          <a:lstStyle>
            <a:lvl1pPr algn="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45653121"/>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4102863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7817761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7692717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9561359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0439515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5736499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5278730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5552830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9516251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3729834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8241328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Quote slide 1b">
    <p:bg>
      <p:bgRef idx="1001">
        <a:schemeClr val="bg2"/>
      </p:bgRef>
    </p:bg>
    <p:spTree>
      <p:nvGrpSpPr>
        <p:cNvPr id="1" name=""/>
        <p:cNvGrpSpPr/>
        <p:nvPr/>
      </p:nvGrpSpPr>
      <p:grpSpPr>
        <a:xfrm>
          <a:off x="0" y="0"/>
          <a:ext cx="0" cy="0"/>
          <a:chOff x="0" y="0"/>
          <a:chExt cx="0" cy="0"/>
        </a:xfrm>
      </p:grpSpPr>
      <p:sp>
        <p:nvSpPr>
          <p:cNvPr id="8" name="Text Placeholder 3">
            <a:extLst>
              <a:ext uri="{FF2B5EF4-FFF2-40B4-BE49-F238E27FC236}">
                <a16:creationId xmlns:a16="http://schemas.microsoft.com/office/drawing/2014/main" id="{DD89A49A-58E0-6646-8574-0B0729961CFB}"/>
              </a:ext>
            </a:extLst>
          </p:cNvPr>
          <p:cNvSpPr>
            <a:spLocks noGrp="1"/>
          </p:cNvSpPr>
          <p:nvPr>
            <p:ph type="body" sz="quarter" idx="18" hasCustomPrompt="1"/>
          </p:nvPr>
        </p:nvSpPr>
        <p:spPr>
          <a:xfrm>
            <a:off x="1739900" y="3779493"/>
            <a:ext cx="5795963" cy="276999"/>
          </a:xfrm>
        </p:spPr>
        <p:txBody>
          <a:bodyPr/>
          <a:lstStyle>
            <a:lvl1pPr marL="0" indent="0" algn="l">
              <a:spcBef>
                <a:spcPts val="0"/>
              </a:spcBef>
              <a:buNone/>
              <a:defRPr sz="1800">
                <a:solidFill>
                  <a:schemeClr val="tx1"/>
                </a:solidFill>
                <a:latin typeface="+mj-lt"/>
              </a:defRPr>
            </a:lvl1pPr>
          </a:lstStyle>
          <a:p>
            <a:pPr lvl="0"/>
            <a:r>
              <a:rPr lang="en-US"/>
              <a:t>Name attribute</a:t>
            </a:r>
          </a:p>
        </p:txBody>
      </p:sp>
      <p:sp>
        <p:nvSpPr>
          <p:cNvPr id="9" name="Text Placeholder 3">
            <a:extLst>
              <a:ext uri="{FF2B5EF4-FFF2-40B4-BE49-F238E27FC236}">
                <a16:creationId xmlns:a16="http://schemas.microsoft.com/office/drawing/2014/main" id="{53C890AF-C449-E34D-86FC-4BE82A41ED0D}"/>
              </a:ext>
            </a:extLst>
          </p:cNvPr>
          <p:cNvSpPr>
            <a:spLocks noGrp="1"/>
          </p:cNvSpPr>
          <p:nvPr>
            <p:ph type="body" sz="quarter" idx="20" hasCustomPrompt="1"/>
          </p:nvPr>
        </p:nvSpPr>
        <p:spPr>
          <a:xfrm>
            <a:off x="1739900" y="4077072"/>
            <a:ext cx="5795963" cy="215444"/>
          </a:xfrm>
        </p:spPr>
        <p:txBody>
          <a:bodyPr/>
          <a:lstStyle>
            <a:lvl1pPr marL="0" indent="0" algn="l">
              <a:spcBef>
                <a:spcPts val="0"/>
              </a:spcBef>
              <a:buNone/>
              <a:defRPr sz="1400">
                <a:solidFill>
                  <a:schemeClr val="tx1"/>
                </a:solidFill>
                <a:latin typeface="+mn-lt"/>
              </a:defRPr>
            </a:lvl1pPr>
          </a:lstStyle>
          <a:p>
            <a:pPr lvl="0"/>
            <a:r>
              <a:rPr lang="en-US"/>
              <a:t>Job title or another attribute</a:t>
            </a:r>
          </a:p>
        </p:txBody>
      </p:sp>
      <p:sp>
        <p:nvSpPr>
          <p:cNvPr id="10" name="Title 1">
            <a:extLst>
              <a:ext uri="{FF2B5EF4-FFF2-40B4-BE49-F238E27FC236}">
                <a16:creationId xmlns:a16="http://schemas.microsoft.com/office/drawing/2014/main" id="{4B9A47D2-7C06-3E47-802E-BD98760204B1}"/>
              </a:ext>
            </a:extLst>
          </p:cNvPr>
          <p:cNvSpPr>
            <a:spLocks noGrp="1"/>
          </p:cNvSpPr>
          <p:nvPr>
            <p:ph type="title" hasCustomPrompt="1"/>
          </p:nvPr>
        </p:nvSpPr>
        <p:spPr>
          <a:xfrm>
            <a:off x="1739899" y="2025650"/>
            <a:ext cx="9866313" cy="1661993"/>
          </a:xfrm>
        </p:spPr>
        <p:txBody>
          <a:bodyPr anchor="b"/>
          <a:lstStyle>
            <a:lvl1pPr>
              <a:defRPr>
                <a:solidFill>
                  <a:schemeClr val="accent3"/>
                </a:solidFill>
              </a:defRPr>
            </a:lvl1pPr>
          </a:lstStyle>
          <a:p>
            <a:r>
              <a:rPr lang="en-US"/>
              <a:t>Add quote text here Add quote text here Add quote text here Add quote text here Add quote text here</a:t>
            </a:r>
          </a:p>
        </p:txBody>
      </p:sp>
    </p:spTree>
    <p:extLst>
      <p:ext uri="{BB962C8B-B14F-4D97-AF65-F5344CB8AC3E}">
        <p14:creationId xmlns:p14="http://schemas.microsoft.com/office/powerpoint/2010/main" val="260710839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Quote slide 2b">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339D5D9-B234-7B4F-90F8-2A7ABA2E4ABF}"/>
              </a:ext>
            </a:extLst>
          </p:cNvPr>
          <p:cNvSpPr/>
          <p:nvPr/>
        </p:nvSpPr>
        <p:spPr bwMode="auto">
          <a:xfrm>
            <a:off x="0" y="0"/>
            <a:ext cx="8128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4" name="Text Placeholder 3">
            <a:extLst>
              <a:ext uri="{FF2B5EF4-FFF2-40B4-BE49-F238E27FC236}">
                <a16:creationId xmlns:a16="http://schemas.microsoft.com/office/drawing/2014/main" id="{549D697E-24D0-AB42-8E18-256C047E4063}"/>
              </a:ext>
            </a:extLst>
          </p:cNvPr>
          <p:cNvSpPr>
            <a:spLocks noGrp="1"/>
          </p:cNvSpPr>
          <p:nvPr>
            <p:ph type="body" sz="quarter" idx="18" hasCustomPrompt="1"/>
          </p:nvPr>
        </p:nvSpPr>
        <p:spPr>
          <a:xfrm>
            <a:off x="8420100" y="2044961"/>
            <a:ext cx="3478213" cy="276999"/>
          </a:xfrm>
        </p:spPr>
        <p:txBody>
          <a:bodyPr/>
          <a:lstStyle>
            <a:lvl1pPr marL="0" indent="0" algn="l">
              <a:spcBef>
                <a:spcPts val="0"/>
              </a:spcBef>
              <a:buNone/>
              <a:defRPr sz="1800">
                <a:latin typeface="+mj-lt"/>
              </a:defRPr>
            </a:lvl1pPr>
          </a:lstStyle>
          <a:p>
            <a:pPr lvl="0"/>
            <a:r>
              <a:rPr lang="en-US"/>
              <a:t>Name attribute</a:t>
            </a:r>
          </a:p>
        </p:txBody>
      </p:sp>
      <p:sp>
        <p:nvSpPr>
          <p:cNvPr id="6" name="Text Placeholder 3">
            <a:extLst>
              <a:ext uri="{FF2B5EF4-FFF2-40B4-BE49-F238E27FC236}">
                <a16:creationId xmlns:a16="http://schemas.microsoft.com/office/drawing/2014/main" id="{BA94D27E-F2D3-4E43-B280-E6CF5DAAF0EF}"/>
              </a:ext>
            </a:extLst>
          </p:cNvPr>
          <p:cNvSpPr>
            <a:spLocks noGrp="1"/>
          </p:cNvSpPr>
          <p:nvPr>
            <p:ph type="body" sz="quarter" idx="20" hasCustomPrompt="1"/>
          </p:nvPr>
        </p:nvSpPr>
        <p:spPr>
          <a:xfrm>
            <a:off x="8420100" y="2342540"/>
            <a:ext cx="3478213" cy="215444"/>
          </a:xfrm>
        </p:spPr>
        <p:txBody>
          <a:bodyPr/>
          <a:lstStyle>
            <a:lvl1pPr marL="0" indent="0" algn="l">
              <a:spcBef>
                <a:spcPts val="0"/>
              </a:spcBef>
              <a:buNone/>
              <a:defRPr sz="1400">
                <a:solidFill>
                  <a:schemeClr val="accent6"/>
                </a:solidFill>
                <a:latin typeface="+mn-lt"/>
              </a:defRPr>
            </a:lvl1pPr>
          </a:lstStyle>
          <a:p>
            <a:pPr lvl="0"/>
            <a:r>
              <a:rPr lang="en-US"/>
              <a:t>Job title or another attribute</a:t>
            </a:r>
          </a:p>
        </p:txBody>
      </p:sp>
      <p:sp>
        <p:nvSpPr>
          <p:cNvPr id="7" name="Title 1">
            <a:extLst>
              <a:ext uri="{FF2B5EF4-FFF2-40B4-BE49-F238E27FC236}">
                <a16:creationId xmlns:a16="http://schemas.microsoft.com/office/drawing/2014/main" id="{89F65E91-FAFD-244C-A86D-629BF5974C9C}"/>
              </a:ext>
            </a:extLst>
          </p:cNvPr>
          <p:cNvSpPr>
            <a:spLocks noGrp="1"/>
          </p:cNvSpPr>
          <p:nvPr>
            <p:ph type="title" hasCustomPrompt="1"/>
          </p:nvPr>
        </p:nvSpPr>
        <p:spPr>
          <a:xfrm>
            <a:off x="1163638" y="2025650"/>
            <a:ext cx="6372225" cy="553998"/>
          </a:xfrm>
        </p:spPr>
        <p:txBody>
          <a:bodyPr anchor="t"/>
          <a:lstStyle>
            <a:lvl1pPr>
              <a:defRPr>
                <a:solidFill>
                  <a:schemeClr val="accent3"/>
                </a:solidFill>
              </a:defRPr>
            </a:lvl1pPr>
          </a:lstStyle>
          <a:p>
            <a:r>
              <a:rPr lang="en-US"/>
              <a:t>Add quote text here</a:t>
            </a:r>
          </a:p>
        </p:txBody>
      </p:sp>
    </p:spTree>
    <p:extLst>
      <p:ext uri="{BB962C8B-B14F-4D97-AF65-F5344CB8AC3E}">
        <p14:creationId xmlns:p14="http://schemas.microsoft.com/office/powerpoint/2010/main" val="184502532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733">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Quote slide with picture - alt">
    <p:spTree>
      <p:nvGrpSpPr>
        <p:cNvPr id="1" name=""/>
        <p:cNvGrpSpPr/>
        <p:nvPr/>
      </p:nvGrpSpPr>
      <p:grpSpPr>
        <a:xfrm>
          <a:off x="0" y="0"/>
          <a:ext cx="0" cy="0"/>
          <a:chOff x="0" y="0"/>
          <a:chExt cx="0" cy="0"/>
        </a:xfrm>
      </p:grpSpPr>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1163638" y="3779493"/>
            <a:ext cx="6372225" cy="276999"/>
          </a:xfrm>
        </p:spPr>
        <p:txBody>
          <a:bodyPr/>
          <a:lstStyle>
            <a:lvl1pPr marL="0" indent="0" algn="l">
              <a:spcBef>
                <a:spcPts val="0"/>
              </a:spcBef>
              <a:buNone/>
              <a:defRPr sz="1800">
                <a:solidFill>
                  <a:schemeClr val="accent6"/>
                </a:solidFill>
                <a:latin typeface="+mj-lt"/>
              </a:defRPr>
            </a:lvl1pPr>
          </a:lstStyle>
          <a:p>
            <a:pPr lvl="0"/>
            <a:r>
              <a:rPr lang="en-US"/>
              <a:t>Name attribute</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5" name="Picture Placeholder 24">
            <a:extLst>
              <a:ext uri="{FF2B5EF4-FFF2-40B4-BE49-F238E27FC236}">
                <a16:creationId xmlns:a16="http://schemas.microsoft.com/office/drawing/2014/main" id="{DB4C8BDC-6825-414F-89F2-3D7A2187253C}"/>
              </a:ext>
            </a:extLst>
          </p:cNvPr>
          <p:cNvSpPr>
            <a:spLocks noGrp="1"/>
          </p:cNvSpPr>
          <p:nvPr>
            <p:ph type="pic" sz="quarter" idx="19"/>
          </p:nvPr>
        </p:nvSpPr>
        <p:spPr>
          <a:xfrm>
            <a:off x="7835900" y="0"/>
            <a:ext cx="4356100" cy="6858000"/>
          </a:xfrm>
        </p:spPr>
        <p:txBody>
          <a:bodyPr/>
          <a:lstStyle/>
          <a:p>
            <a:r>
              <a:rPr lang="en-US"/>
              <a:t>Click icon to add picture</a:t>
            </a:r>
          </a:p>
        </p:txBody>
      </p:sp>
      <p:sp>
        <p:nvSpPr>
          <p:cNvPr id="26" name="Text Placeholder 3">
            <a:extLst>
              <a:ext uri="{FF2B5EF4-FFF2-40B4-BE49-F238E27FC236}">
                <a16:creationId xmlns:a16="http://schemas.microsoft.com/office/drawing/2014/main" id="{90DE3A0D-12BA-BE4F-85C2-FCD13F863574}"/>
              </a:ext>
            </a:extLst>
          </p:cNvPr>
          <p:cNvSpPr>
            <a:spLocks noGrp="1"/>
          </p:cNvSpPr>
          <p:nvPr>
            <p:ph type="body" sz="quarter" idx="20" hasCustomPrompt="1"/>
          </p:nvPr>
        </p:nvSpPr>
        <p:spPr>
          <a:xfrm>
            <a:off x="1163638" y="4077072"/>
            <a:ext cx="6372225" cy="215444"/>
          </a:xfrm>
        </p:spPr>
        <p:txBody>
          <a:bodyPr/>
          <a:lstStyle>
            <a:lvl1pPr marL="0" indent="0" algn="l">
              <a:spcBef>
                <a:spcPts val="0"/>
              </a:spcBef>
              <a:buNone/>
              <a:defRPr sz="1400">
                <a:solidFill>
                  <a:schemeClr val="accent6"/>
                </a:solidFill>
                <a:latin typeface="+mn-lt"/>
              </a:defRPr>
            </a:lvl1pPr>
          </a:lstStyle>
          <a:p>
            <a:pPr lvl="0"/>
            <a:r>
              <a:rPr lang="en-US"/>
              <a:t>Job title or another attribute</a:t>
            </a:r>
          </a:p>
        </p:txBody>
      </p:sp>
      <p:sp>
        <p:nvSpPr>
          <p:cNvPr id="27" name="Title 1">
            <a:extLst>
              <a:ext uri="{FF2B5EF4-FFF2-40B4-BE49-F238E27FC236}">
                <a16:creationId xmlns:a16="http://schemas.microsoft.com/office/drawing/2014/main" id="{4AA6D598-4BC5-AF4E-B609-A7442E6DEBD3}"/>
              </a:ext>
            </a:extLst>
          </p:cNvPr>
          <p:cNvSpPr>
            <a:spLocks noGrp="1"/>
          </p:cNvSpPr>
          <p:nvPr>
            <p:ph type="title" hasCustomPrompt="1"/>
          </p:nvPr>
        </p:nvSpPr>
        <p:spPr>
          <a:xfrm>
            <a:off x="1163638" y="2025650"/>
            <a:ext cx="6372225" cy="553998"/>
          </a:xfrm>
        </p:spPr>
        <p:txBody>
          <a:bodyPr anchor="t"/>
          <a:lstStyle>
            <a:lvl1pPr>
              <a:defRPr>
                <a:solidFill>
                  <a:schemeClr val="tx1"/>
                </a:solidFill>
              </a:defRPr>
            </a:lvl1pPr>
          </a:lstStyle>
          <a:p>
            <a:r>
              <a:rPr lang="en-US"/>
              <a:t>Add quote text here</a:t>
            </a:r>
          </a:p>
        </p:txBody>
      </p:sp>
    </p:spTree>
    <p:extLst>
      <p:ext uri="{BB962C8B-B14F-4D97-AF65-F5344CB8AC3E}">
        <p14:creationId xmlns:p14="http://schemas.microsoft.com/office/powerpoint/2010/main" val="166568967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733">
          <p15:clr>
            <a:srgbClr val="5ACBF0"/>
          </p15:clr>
        </p15:guide>
        <p15:guide id="7" pos="4747">
          <p15:clr>
            <a:srgbClr val="5ACBF0"/>
          </p15:clr>
        </p15:guide>
        <p15:guide id="8" pos="4936">
          <p15:clr>
            <a:srgbClr val="5ACBF0"/>
          </p15:clr>
        </p15:guide>
        <p15:guide id="9" pos="5123">
          <p15:clr>
            <a:srgbClr val="5ACBF0"/>
          </p15:clr>
        </p15:guide>
        <p15:guide id="10" orient="horz" pos="3465">
          <p15:clr>
            <a:srgbClr val="5ACBF0"/>
          </p15:clr>
        </p15:guide>
        <p15:guide id="11" orient="horz" pos="1956">
          <p15:clr>
            <a:srgbClr val="FBAE40"/>
          </p15:clr>
        </p15:guide>
        <p15:guide id="12" pos="1096">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1661851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1475047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Slide Square Border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75615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75615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F20930C2-FF47-3F44-BA93-EEDCB40578EB}"/>
              </a:ext>
            </a:extLst>
          </p:cNvPr>
          <p:cNvSpPr>
            <a:spLocks noGrp="1"/>
          </p:cNvSpPr>
          <p:nvPr>
            <p:ph type="pic" sz="quarter" idx="13"/>
          </p:nvPr>
        </p:nvSpPr>
        <p:spPr>
          <a:xfrm>
            <a:off x="5627688" y="292100"/>
            <a:ext cx="6270625" cy="6272213"/>
          </a:xfrm>
        </p:spPr>
        <p:txBody>
          <a:bodyPr/>
          <a:lstStyle/>
          <a:p>
            <a:r>
              <a:rPr lang="en-US"/>
              <a:t>Click icon to add picture</a:t>
            </a:r>
          </a:p>
        </p:txBody>
      </p:sp>
    </p:spTree>
    <p:extLst>
      <p:ext uri="{BB962C8B-B14F-4D97-AF65-F5344CB8AC3E}">
        <p14:creationId xmlns:p14="http://schemas.microsoft.com/office/powerpoint/2010/main" val="16697439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3545">
          <p15:clr>
            <a:srgbClr val="FBAE40"/>
          </p15:clr>
        </p15:guide>
        <p15:guide id="6" pos="3364">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3_Title and text side by sid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48745"/>
          </a:xfrm>
        </p:spPr>
        <p:txBody>
          <a:bodyPr anchor="t">
            <a:noAutofit/>
          </a:bodyPr>
          <a:lstStyle>
            <a:lvl1pPr>
              <a:defRPr>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9"/>
            <a:ext cx="1873779"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516892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2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585789"/>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585789"/>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429000"/>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429000"/>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585789"/>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429000"/>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Tree>
    <p:extLst>
      <p:ext uri="{BB962C8B-B14F-4D97-AF65-F5344CB8AC3E}">
        <p14:creationId xmlns:p14="http://schemas.microsoft.com/office/powerpoint/2010/main" val="201958481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Left Title 3 Column Righ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961465"/>
            <a:ext cx="158908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961465"/>
            <a:ext cx="1584325"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818966"/>
            <a:ext cx="1589088" cy="2453246"/>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818965"/>
            <a:ext cx="1584325" cy="24532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968188"/>
            <a:ext cx="159543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832412"/>
            <a:ext cx="1595438" cy="2439800"/>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9" name="Text Placeholder 2">
            <a:extLst>
              <a:ext uri="{FF2B5EF4-FFF2-40B4-BE49-F238E27FC236}">
                <a16:creationId xmlns:a16="http://schemas.microsoft.com/office/drawing/2014/main" id="{CC8AF00F-83DA-104D-A2BF-D2C439FE9BB3}"/>
              </a:ext>
            </a:extLst>
          </p:cNvPr>
          <p:cNvSpPr>
            <a:spLocks noGrp="1"/>
          </p:cNvSpPr>
          <p:nvPr>
            <p:ph type="body" sz="quarter" idx="17" hasCustomPrompt="1"/>
          </p:nvPr>
        </p:nvSpPr>
        <p:spPr>
          <a:xfrm>
            <a:off x="4370387" y="585789"/>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1</a:t>
            </a:r>
          </a:p>
        </p:txBody>
      </p:sp>
      <p:sp>
        <p:nvSpPr>
          <p:cNvPr id="10" name="Text Placeholder 2">
            <a:extLst>
              <a:ext uri="{FF2B5EF4-FFF2-40B4-BE49-F238E27FC236}">
                <a16:creationId xmlns:a16="http://schemas.microsoft.com/office/drawing/2014/main" id="{24A44678-F325-7746-8C84-E6F44D505769}"/>
              </a:ext>
            </a:extLst>
          </p:cNvPr>
          <p:cNvSpPr>
            <a:spLocks noGrp="1"/>
          </p:cNvSpPr>
          <p:nvPr>
            <p:ph type="body" sz="quarter" idx="18" hasCustomPrompt="1"/>
          </p:nvPr>
        </p:nvSpPr>
        <p:spPr>
          <a:xfrm>
            <a:off x="7192962" y="585789"/>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2</a:t>
            </a:r>
          </a:p>
        </p:txBody>
      </p:sp>
      <p:sp>
        <p:nvSpPr>
          <p:cNvPr id="12" name="Text Placeholder 2">
            <a:extLst>
              <a:ext uri="{FF2B5EF4-FFF2-40B4-BE49-F238E27FC236}">
                <a16:creationId xmlns:a16="http://schemas.microsoft.com/office/drawing/2014/main" id="{0EF3CCAA-003D-324C-9FAA-5B5DC19336A2}"/>
              </a:ext>
            </a:extLst>
          </p:cNvPr>
          <p:cNvSpPr>
            <a:spLocks noGrp="1"/>
          </p:cNvSpPr>
          <p:nvPr>
            <p:ph type="body" sz="quarter" idx="19" hasCustomPrompt="1"/>
          </p:nvPr>
        </p:nvSpPr>
        <p:spPr>
          <a:xfrm>
            <a:off x="10013950" y="585789"/>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3</a:t>
            </a:r>
          </a:p>
        </p:txBody>
      </p:sp>
      <p:sp>
        <p:nvSpPr>
          <p:cNvPr id="13" name="Text Placeholder 2">
            <a:extLst>
              <a:ext uri="{FF2B5EF4-FFF2-40B4-BE49-F238E27FC236}">
                <a16:creationId xmlns:a16="http://schemas.microsoft.com/office/drawing/2014/main" id="{C2BCACD0-0017-9A49-9325-DCBC40CB2C2D}"/>
              </a:ext>
            </a:extLst>
          </p:cNvPr>
          <p:cNvSpPr>
            <a:spLocks noGrp="1"/>
          </p:cNvSpPr>
          <p:nvPr>
            <p:ph type="body" sz="quarter" idx="20" hasCustomPrompt="1"/>
          </p:nvPr>
        </p:nvSpPr>
        <p:spPr>
          <a:xfrm>
            <a:off x="4371875" y="3442448"/>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4</a:t>
            </a:r>
          </a:p>
        </p:txBody>
      </p:sp>
      <p:sp>
        <p:nvSpPr>
          <p:cNvPr id="14" name="Text Placeholder 2">
            <a:extLst>
              <a:ext uri="{FF2B5EF4-FFF2-40B4-BE49-F238E27FC236}">
                <a16:creationId xmlns:a16="http://schemas.microsoft.com/office/drawing/2014/main" id="{E251C719-BC21-8C4B-9DBC-6E80CFA162A9}"/>
              </a:ext>
            </a:extLst>
          </p:cNvPr>
          <p:cNvSpPr>
            <a:spLocks noGrp="1"/>
          </p:cNvSpPr>
          <p:nvPr>
            <p:ph type="body" sz="quarter" idx="21" hasCustomPrompt="1"/>
          </p:nvPr>
        </p:nvSpPr>
        <p:spPr>
          <a:xfrm>
            <a:off x="7198939" y="3442447"/>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5</a:t>
            </a:r>
          </a:p>
        </p:txBody>
      </p:sp>
      <p:sp>
        <p:nvSpPr>
          <p:cNvPr id="15" name="Text Placeholder 2">
            <a:extLst>
              <a:ext uri="{FF2B5EF4-FFF2-40B4-BE49-F238E27FC236}">
                <a16:creationId xmlns:a16="http://schemas.microsoft.com/office/drawing/2014/main" id="{F4273179-F1BC-0844-A024-D6A32BBE630E}"/>
              </a:ext>
            </a:extLst>
          </p:cNvPr>
          <p:cNvSpPr>
            <a:spLocks noGrp="1"/>
          </p:cNvSpPr>
          <p:nvPr>
            <p:ph type="body" sz="quarter" idx="22" hasCustomPrompt="1"/>
          </p:nvPr>
        </p:nvSpPr>
        <p:spPr>
          <a:xfrm>
            <a:off x="10013950" y="3453944"/>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6</a:t>
            </a:r>
          </a:p>
        </p:txBody>
      </p:sp>
      <p:sp>
        <p:nvSpPr>
          <p:cNvPr id="17" name="Text Placeholder 16">
            <a:extLst>
              <a:ext uri="{FF2B5EF4-FFF2-40B4-BE49-F238E27FC236}">
                <a16:creationId xmlns:a16="http://schemas.microsoft.com/office/drawing/2014/main" id="{A6C6A35A-94DF-F144-AECD-CDD578CC4A7D}"/>
              </a:ext>
            </a:extLst>
          </p:cNvPr>
          <p:cNvSpPr>
            <a:spLocks noGrp="1"/>
          </p:cNvSpPr>
          <p:nvPr>
            <p:ph type="body" sz="quarter" idx="23"/>
          </p:nvPr>
        </p:nvSpPr>
        <p:spPr>
          <a:xfrm>
            <a:off x="584200" y="1436688"/>
            <a:ext cx="2538413" cy="1249573"/>
          </a:xfrm>
        </p:spPr>
        <p:txBody>
          <a:bodyPr/>
          <a:lstStyle>
            <a:lvl1pPr marL="0" indent="0">
              <a:buNone/>
              <a:defRPr sz="1400">
                <a:solidFill>
                  <a:schemeClr val="tx1"/>
                </a:solidFill>
              </a:defRPr>
            </a:lvl1pPr>
            <a:lvl2pPr marL="228600" indent="0">
              <a:buNone/>
              <a:defRPr sz="1400">
                <a:solidFill>
                  <a:schemeClr val="tx1"/>
                </a:solidFill>
              </a:defRPr>
            </a:lvl2pPr>
            <a:lvl3pPr marL="457200" indent="0">
              <a:buNone/>
              <a:defRPr sz="1400">
                <a:solidFill>
                  <a:schemeClr val="tx1"/>
                </a:solidFill>
              </a:defRPr>
            </a:lvl3pPr>
            <a:lvl4pPr marL="661988" indent="0">
              <a:buNone/>
              <a:defRPr sz="1400">
                <a:solidFill>
                  <a:schemeClr val="tx1"/>
                </a:solidFill>
              </a:defRPr>
            </a:lvl4pPr>
            <a:lvl5pPr marL="855663" indent="0">
              <a:buNone/>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5914561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0" pos="1967">
          <p15:clr>
            <a:srgbClr val="A4A3A4"/>
          </p15:clr>
        </p15:guide>
        <p15:guide id="11" pos="2150">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8" orient="horz" pos="905">
          <p15:clr>
            <a:srgbClr val="5ACBF0"/>
          </p15:clr>
        </p15:guide>
        <p15:guide id="30"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2446540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Title and text side by side multi colum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Title</a:t>
            </a:r>
          </a:p>
        </p:txBody>
      </p: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13" name="Text Placeholder 12">
            <a:extLst>
              <a:ext uri="{FF2B5EF4-FFF2-40B4-BE49-F238E27FC236}">
                <a16:creationId xmlns:a16="http://schemas.microsoft.com/office/drawing/2014/main" id="{5A7F7DDB-BF21-0B40-8DBB-D5BC0B4C25FC}"/>
              </a:ext>
            </a:extLst>
          </p:cNvPr>
          <p:cNvSpPr>
            <a:spLocks noGrp="1"/>
          </p:cNvSpPr>
          <p:nvPr>
            <p:ph type="body" sz="quarter" idx="12" hasCustomPrompt="1"/>
          </p:nvPr>
        </p:nvSpPr>
        <p:spPr>
          <a:xfrm>
            <a:off x="49418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4" name="Text Placeholder 12">
            <a:extLst>
              <a:ext uri="{FF2B5EF4-FFF2-40B4-BE49-F238E27FC236}">
                <a16:creationId xmlns:a16="http://schemas.microsoft.com/office/drawing/2014/main" id="{4BDDDD90-9BFD-D94C-A026-A013126F234B}"/>
              </a:ext>
            </a:extLst>
          </p:cNvPr>
          <p:cNvSpPr>
            <a:spLocks noGrp="1"/>
          </p:cNvSpPr>
          <p:nvPr>
            <p:ph type="body" sz="quarter" idx="13" hasCustomPrompt="1"/>
          </p:nvPr>
        </p:nvSpPr>
        <p:spPr>
          <a:xfrm>
            <a:off x="86882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5" name="Text Placeholder 12">
            <a:extLst>
              <a:ext uri="{FF2B5EF4-FFF2-40B4-BE49-F238E27FC236}">
                <a16:creationId xmlns:a16="http://schemas.microsoft.com/office/drawing/2014/main" id="{232B6EB5-03C8-914E-9180-000AE9B40A6D}"/>
              </a:ext>
            </a:extLst>
          </p:cNvPr>
          <p:cNvSpPr>
            <a:spLocks noGrp="1"/>
          </p:cNvSpPr>
          <p:nvPr>
            <p:ph type="body" sz="quarter" idx="14" hasCustomPrompt="1"/>
          </p:nvPr>
        </p:nvSpPr>
        <p:spPr>
          <a:xfrm>
            <a:off x="49419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6" name="Text Placeholder 12">
            <a:extLst>
              <a:ext uri="{FF2B5EF4-FFF2-40B4-BE49-F238E27FC236}">
                <a16:creationId xmlns:a16="http://schemas.microsoft.com/office/drawing/2014/main" id="{E05CAB66-4649-1E49-8948-4B95A4DA20C6}"/>
              </a:ext>
            </a:extLst>
          </p:cNvPr>
          <p:cNvSpPr>
            <a:spLocks noGrp="1"/>
          </p:cNvSpPr>
          <p:nvPr>
            <p:ph type="body" sz="quarter" idx="15" hasCustomPrompt="1"/>
          </p:nvPr>
        </p:nvSpPr>
        <p:spPr>
          <a:xfrm>
            <a:off x="86883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7" name="Text Placeholder 12">
            <a:extLst>
              <a:ext uri="{FF2B5EF4-FFF2-40B4-BE49-F238E27FC236}">
                <a16:creationId xmlns:a16="http://schemas.microsoft.com/office/drawing/2014/main" id="{42F89A67-E82E-F843-9DEB-23D191BCA6DA}"/>
              </a:ext>
            </a:extLst>
          </p:cNvPr>
          <p:cNvSpPr>
            <a:spLocks noGrp="1"/>
          </p:cNvSpPr>
          <p:nvPr>
            <p:ph type="body" sz="quarter" idx="16" hasCustomPrompt="1"/>
          </p:nvPr>
        </p:nvSpPr>
        <p:spPr>
          <a:xfrm>
            <a:off x="49419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8" name="Text Placeholder 12">
            <a:extLst>
              <a:ext uri="{FF2B5EF4-FFF2-40B4-BE49-F238E27FC236}">
                <a16:creationId xmlns:a16="http://schemas.microsoft.com/office/drawing/2014/main" id="{0B8598BC-5AC5-AD4D-A8E2-20CD9CD176BF}"/>
              </a:ext>
            </a:extLst>
          </p:cNvPr>
          <p:cNvSpPr>
            <a:spLocks noGrp="1"/>
          </p:cNvSpPr>
          <p:nvPr>
            <p:ph type="body" sz="quarter" idx="17" hasCustomPrompt="1"/>
          </p:nvPr>
        </p:nvSpPr>
        <p:spPr>
          <a:xfrm>
            <a:off x="86883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Tree>
    <p:extLst>
      <p:ext uri="{BB962C8B-B14F-4D97-AF65-F5344CB8AC3E}">
        <p14:creationId xmlns:p14="http://schemas.microsoft.com/office/powerpoint/2010/main" val="415253884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Title and text side by side multi column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Resources</a:t>
            </a:r>
          </a:p>
        </p:txBody>
      </p: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9" name="Text Placeholder 4">
            <a:extLst>
              <a:ext uri="{FF2B5EF4-FFF2-40B4-BE49-F238E27FC236}">
                <a16:creationId xmlns:a16="http://schemas.microsoft.com/office/drawing/2014/main" id="{8F144F22-0BD6-9648-A319-DDB697CF396B}"/>
              </a:ext>
            </a:extLst>
          </p:cNvPr>
          <p:cNvSpPr>
            <a:spLocks noGrp="1"/>
          </p:cNvSpPr>
          <p:nvPr>
            <p:ph type="body" sz="quarter" idx="12" hasCustomPrompt="1"/>
          </p:nvPr>
        </p:nvSpPr>
        <p:spPr>
          <a:xfrm>
            <a:off x="8688289"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0" name="Text Placeholder 7">
            <a:extLst>
              <a:ext uri="{FF2B5EF4-FFF2-40B4-BE49-F238E27FC236}">
                <a16:creationId xmlns:a16="http://schemas.microsoft.com/office/drawing/2014/main" id="{5CF58F7B-2211-6646-985A-CAD949B1B5E7}"/>
              </a:ext>
            </a:extLst>
          </p:cNvPr>
          <p:cNvSpPr>
            <a:spLocks noGrp="1"/>
          </p:cNvSpPr>
          <p:nvPr>
            <p:ph type="body" sz="quarter" idx="13" hasCustomPrompt="1"/>
          </p:nvPr>
        </p:nvSpPr>
        <p:spPr>
          <a:xfrm>
            <a:off x="8688288"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1" name="Text Placeholder 4">
            <a:extLst>
              <a:ext uri="{FF2B5EF4-FFF2-40B4-BE49-F238E27FC236}">
                <a16:creationId xmlns:a16="http://schemas.microsoft.com/office/drawing/2014/main" id="{405EE505-078A-9D4D-AB44-E74DDB284FDF}"/>
              </a:ext>
            </a:extLst>
          </p:cNvPr>
          <p:cNvSpPr>
            <a:spLocks noGrp="1"/>
          </p:cNvSpPr>
          <p:nvPr>
            <p:ph type="body" sz="quarter" idx="14" hasCustomPrompt="1"/>
          </p:nvPr>
        </p:nvSpPr>
        <p:spPr>
          <a:xfrm>
            <a:off x="4943872"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2" name="Text Placeholder 7">
            <a:extLst>
              <a:ext uri="{FF2B5EF4-FFF2-40B4-BE49-F238E27FC236}">
                <a16:creationId xmlns:a16="http://schemas.microsoft.com/office/drawing/2014/main" id="{C8C6E084-6AAE-1F47-A359-962769636923}"/>
              </a:ext>
            </a:extLst>
          </p:cNvPr>
          <p:cNvSpPr>
            <a:spLocks noGrp="1"/>
          </p:cNvSpPr>
          <p:nvPr>
            <p:ph type="body" sz="quarter" idx="15" hasCustomPrompt="1"/>
          </p:nvPr>
        </p:nvSpPr>
        <p:spPr>
          <a:xfrm>
            <a:off x="4943871"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3" name="Text Placeholder 4">
            <a:extLst>
              <a:ext uri="{FF2B5EF4-FFF2-40B4-BE49-F238E27FC236}">
                <a16:creationId xmlns:a16="http://schemas.microsoft.com/office/drawing/2014/main" id="{1028C337-4BBC-0847-9E7B-072AA5006B67}"/>
              </a:ext>
            </a:extLst>
          </p:cNvPr>
          <p:cNvSpPr>
            <a:spLocks noGrp="1"/>
          </p:cNvSpPr>
          <p:nvPr>
            <p:ph type="body" sz="quarter" idx="16" hasCustomPrompt="1"/>
          </p:nvPr>
        </p:nvSpPr>
        <p:spPr>
          <a:xfrm>
            <a:off x="8688388"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4" name="Text Placeholder 7">
            <a:extLst>
              <a:ext uri="{FF2B5EF4-FFF2-40B4-BE49-F238E27FC236}">
                <a16:creationId xmlns:a16="http://schemas.microsoft.com/office/drawing/2014/main" id="{3CA908C0-CC26-994C-BCBB-16677F403D53}"/>
              </a:ext>
            </a:extLst>
          </p:cNvPr>
          <p:cNvSpPr>
            <a:spLocks noGrp="1"/>
          </p:cNvSpPr>
          <p:nvPr>
            <p:ph type="body" sz="quarter" idx="17" hasCustomPrompt="1"/>
          </p:nvPr>
        </p:nvSpPr>
        <p:spPr>
          <a:xfrm>
            <a:off x="8688387"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5" name="Text Placeholder 4">
            <a:extLst>
              <a:ext uri="{FF2B5EF4-FFF2-40B4-BE49-F238E27FC236}">
                <a16:creationId xmlns:a16="http://schemas.microsoft.com/office/drawing/2014/main" id="{2DF3FE50-082A-0948-BD94-1E474F8B6650}"/>
              </a:ext>
            </a:extLst>
          </p:cNvPr>
          <p:cNvSpPr>
            <a:spLocks noGrp="1"/>
          </p:cNvSpPr>
          <p:nvPr>
            <p:ph type="body" sz="quarter" idx="18" hasCustomPrompt="1"/>
          </p:nvPr>
        </p:nvSpPr>
        <p:spPr>
          <a:xfrm>
            <a:off x="4943971"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6" name="Text Placeholder 7">
            <a:extLst>
              <a:ext uri="{FF2B5EF4-FFF2-40B4-BE49-F238E27FC236}">
                <a16:creationId xmlns:a16="http://schemas.microsoft.com/office/drawing/2014/main" id="{51B46850-7DCD-C045-8688-B3173EA7128A}"/>
              </a:ext>
            </a:extLst>
          </p:cNvPr>
          <p:cNvSpPr>
            <a:spLocks noGrp="1"/>
          </p:cNvSpPr>
          <p:nvPr>
            <p:ph type="body" sz="quarter" idx="19" hasCustomPrompt="1"/>
          </p:nvPr>
        </p:nvSpPr>
        <p:spPr>
          <a:xfrm>
            <a:off x="4943970"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7" name="Text Placeholder 4">
            <a:extLst>
              <a:ext uri="{FF2B5EF4-FFF2-40B4-BE49-F238E27FC236}">
                <a16:creationId xmlns:a16="http://schemas.microsoft.com/office/drawing/2014/main" id="{2281B86D-86C4-EF4D-8E51-FA06DC5C129C}"/>
              </a:ext>
            </a:extLst>
          </p:cNvPr>
          <p:cNvSpPr>
            <a:spLocks noGrp="1"/>
          </p:cNvSpPr>
          <p:nvPr>
            <p:ph type="body" sz="quarter" idx="20" hasCustomPrompt="1"/>
          </p:nvPr>
        </p:nvSpPr>
        <p:spPr>
          <a:xfrm>
            <a:off x="8688388"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8" name="Text Placeholder 7">
            <a:extLst>
              <a:ext uri="{FF2B5EF4-FFF2-40B4-BE49-F238E27FC236}">
                <a16:creationId xmlns:a16="http://schemas.microsoft.com/office/drawing/2014/main" id="{CD7C6A60-8B27-F941-BE59-3393319E04A8}"/>
              </a:ext>
            </a:extLst>
          </p:cNvPr>
          <p:cNvSpPr>
            <a:spLocks noGrp="1"/>
          </p:cNvSpPr>
          <p:nvPr>
            <p:ph type="body" sz="quarter" idx="21" hasCustomPrompt="1"/>
          </p:nvPr>
        </p:nvSpPr>
        <p:spPr>
          <a:xfrm>
            <a:off x="8688387"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9" name="Text Placeholder 4">
            <a:extLst>
              <a:ext uri="{FF2B5EF4-FFF2-40B4-BE49-F238E27FC236}">
                <a16:creationId xmlns:a16="http://schemas.microsoft.com/office/drawing/2014/main" id="{65525191-F6B4-544C-B681-5D4D7614A715}"/>
              </a:ext>
            </a:extLst>
          </p:cNvPr>
          <p:cNvSpPr>
            <a:spLocks noGrp="1"/>
          </p:cNvSpPr>
          <p:nvPr>
            <p:ph type="body" sz="quarter" idx="22" hasCustomPrompt="1"/>
          </p:nvPr>
        </p:nvSpPr>
        <p:spPr>
          <a:xfrm>
            <a:off x="4943971"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40" name="Text Placeholder 7">
            <a:extLst>
              <a:ext uri="{FF2B5EF4-FFF2-40B4-BE49-F238E27FC236}">
                <a16:creationId xmlns:a16="http://schemas.microsoft.com/office/drawing/2014/main" id="{382BF458-E658-2448-A63F-544B4E757619}"/>
              </a:ext>
            </a:extLst>
          </p:cNvPr>
          <p:cNvSpPr>
            <a:spLocks noGrp="1"/>
          </p:cNvSpPr>
          <p:nvPr>
            <p:ph type="body" sz="quarter" idx="23" hasCustomPrompt="1"/>
          </p:nvPr>
        </p:nvSpPr>
        <p:spPr>
          <a:xfrm>
            <a:off x="4943970"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Tree>
    <p:extLst>
      <p:ext uri="{BB962C8B-B14F-4D97-AF65-F5344CB8AC3E}">
        <p14:creationId xmlns:p14="http://schemas.microsoft.com/office/powerpoint/2010/main" val="102394993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2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75747"/>
          </a:xfrm>
        </p:spPr>
        <p:txBody>
          <a:bodyPr anchor="t">
            <a:noAutofit/>
          </a:bodyPr>
          <a:lstStyle>
            <a:lvl1pPr>
              <a:defRPr>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584200" y="1286005"/>
            <a:ext cx="3187700" cy="4983033"/>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Subtitle</a:t>
            </a:r>
          </a:p>
        </p:txBody>
      </p: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0334388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1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p:nvSpPr>
        <p:spPr bwMode="auto">
          <a:xfrm>
            <a:off x="783590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4200" y="585788"/>
            <a:ext cx="6088063" cy="608698"/>
          </a:xfrm>
        </p:spPr>
        <p:txBody>
          <a:bodyPr anchor="t">
            <a:noAutofit/>
          </a:bodyPr>
          <a:lstStyle>
            <a:lvl1pPr>
              <a:defRPr>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8361404" y="585788"/>
            <a:ext cx="3247983" cy="5683249"/>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2">
            <a:extLst>
              <a:ext uri="{FF2B5EF4-FFF2-40B4-BE49-F238E27FC236}">
                <a16:creationId xmlns:a16="http://schemas.microsoft.com/office/drawing/2014/main" id="{731C9FF9-0EE9-A946-8C26-107C9EB0E78C}"/>
              </a:ext>
            </a:extLst>
          </p:cNvPr>
          <p:cNvSpPr>
            <a:spLocks noGrp="1"/>
          </p:cNvSpPr>
          <p:nvPr>
            <p:ph type="body" sz="quarter" idx="12"/>
          </p:nvPr>
        </p:nvSpPr>
        <p:spPr>
          <a:xfrm>
            <a:off x="584200" y="1196752"/>
            <a:ext cx="6088063" cy="2232247"/>
          </a:xfrm>
        </p:spPr>
        <p:txBody>
          <a:bodyPr anchor="t">
            <a:noAutofit/>
          </a:bodyPr>
          <a:lstStyle>
            <a:lvl1pPr marL="0" indent="0">
              <a:spcAft>
                <a:spcPts val="600"/>
              </a:spcAft>
              <a:buFont typeface="Wingdings" panose="05000000000000000000" pitchFamily="2" charset="2"/>
              <a:buNone/>
              <a:defRPr sz="200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3037318021"/>
      </p:ext>
    </p:extLst>
  </p:cSld>
  <p:clrMapOvr>
    <a:masterClrMapping/>
  </p:clrMapOvr>
  <p:transition>
    <p:fade/>
  </p:transition>
  <p:extLst>
    <p:ext uri="{DCECCB84-F9BA-43D5-87BE-67443E8EF086}">
      <p15:sldGuideLst xmlns:p15="http://schemas.microsoft.com/office/powerpoint/2012/main">
        <p15:guide id="13" pos="4929">
          <p15:clr>
            <a:srgbClr val="5ACBF0"/>
          </p15:clr>
        </p15:guide>
        <p15:guide id="29" orient="horz" pos="2160">
          <p15:clr>
            <a:srgbClr val="5ACBF0"/>
          </p15:clr>
        </p15:guide>
        <p15:guide id="30" pos="4566">
          <p15:clr>
            <a:srgbClr val="5ACBF0"/>
          </p15:clr>
        </p15:guide>
        <p15:guide id="31" pos="4203">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Title and text side by sid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noAutofit/>
          </a:bodyPr>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3146267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Title and text side by side 5">
    <p:bg>
      <p:bgRef idx="1001">
        <a:schemeClr val="bg2"/>
      </p:bgRef>
    </p:bg>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28DDDE60-CF92-3E47-B933-9AD563CFC823}"/>
              </a:ext>
              <a:ext uri="{C183D7F6-B498-43B3-948B-1728B52AA6E4}">
                <adec:decorative xmlns:adec="http://schemas.microsoft.com/office/drawing/2017/decorative" val="1"/>
              </a:ext>
            </a:extLst>
          </p:cNvPr>
          <p:cNvCxnSpPr>
            <a:cxnSpLocks/>
          </p:cNvCxnSpPr>
          <p:nvPr/>
        </p:nvCxnSpPr>
        <p:spPr>
          <a:xfrm>
            <a:off x="6096000" y="1989442"/>
            <a:ext cx="0" cy="2879117"/>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A9E8FB02-E25B-E14D-8924-32CC3949ADD1}"/>
              </a:ext>
            </a:extLst>
          </p:cNvPr>
          <p:cNvSpPr>
            <a:spLocks noGrp="1"/>
          </p:cNvSpPr>
          <p:nvPr>
            <p:ph type="title" hasCustomPrompt="1"/>
          </p:nvPr>
        </p:nvSpPr>
        <p:spPr>
          <a:xfrm>
            <a:off x="588263" y="585788"/>
            <a:ext cx="4894962" cy="5683250"/>
          </a:xfrm>
        </p:spPr>
        <p:txBody>
          <a:bodyPr anchor="ctr">
            <a:noAutofit/>
          </a:bodyPr>
          <a:lstStyle>
            <a:lvl1pPr>
              <a:defRPr>
                <a:solidFill>
                  <a:schemeClr val="accent3"/>
                </a:solidFill>
              </a:defRPr>
            </a:lvl1pPr>
          </a:lstStyle>
          <a:p>
            <a:r>
              <a:rPr lang="en-US"/>
              <a:t>Title</a:t>
            </a:r>
          </a:p>
        </p:txBody>
      </p:sp>
      <p:sp>
        <p:nvSpPr>
          <p:cNvPr id="6" name="Text Placeholder 2">
            <a:extLst>
              <a:ext uri="{FF2B5EF4-FFF2-40B4-BE49-F238E27FC236}">
                <a16:creationId xmlns:a16="http://schemas.microsoft.com/office/drawing/2014/main" id="{C74FD3CD-1AFC-E14A-A565-37F4D59C5377}"/>
              </a:ext>
            </a:extLst>
          </p:cNvPr>
          <p:cNvSpPr>
            <a:spLocks noGrp="1"/>
          </p:cNvSpPr>
          <p:nvPr>
            <p:ph type="body" sz="quarter" idx="11"/>
          </p:nvPr>
        </p:nvSpPr>
        <p:spPr>
          <a:xfrm>
            <a:off x="6672262" y="585788"/>
            <a:ext cx="4937125"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33892774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6" pos="3749">
          <p15:clr>
            <a:srgbClr val="A4A3A4"/>
          </p15:clr>
        </p15:guide>
        <p15:guide id="17" pos="3931">
          <p15:clr>
            <a:srgbClr val="A4A3A4"/>
          </p15:clr>
        </p15:guide>
        <p15:guide id="28" pos="3840">
          <p15:clr>
            <a:srgbClr val="F26B43"/>
          </p15:clr>
        </p15:guide>
        <p15:guide id="29" pos="3454">
          <p15:clr>
            <a:srgbClr val="FBAE40"/>
          </p15:clr>
        </p15:guide>
        <p15:guide id="30" pos="4203">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End Slide Color Bkg">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0093904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Project Profi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p:nvSpPr>
        <p:spPr bwMode="auto">
          <a:xfrm>
            <a:off x="-1"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3" y="585788"/>
            <a:ext cx="4726687" cy="850900"/>
          </a:xfrm>
        </p:spPr>
        <p:txBody>
          <a:bodyPr anchor="t">
            <a:noAutofit/>
          </a:bodyPr>
          <a:lstStyle>
            <a:lvl1pPr>
              <a:defRPr>
                <a:solidFill>
                  <a:schemeClr val="accent3"/>
                </a:solidFill>
              </a:defRPr>
            </a:lvl1pPr>
          </a:lstStyle>
          <a:p>
            <a:r>
              <a:rPr lang="en-US"/>
              <a:t>Project Name</a:t>
            </a:r>
          </a:p>
        </p:txBody>
      </p:sp>
      <p:cxnSp>
        <p:nvCxnSpPr>
          <p:cNvPr id="11" name="Straight Connector 10">
            <a:extLst>
              <a:ext uri="{FF2B5EF4-FFF2-40B4-BE49-F238E27FC236}">
                <a16:creationId xmlns:a16="http://schemas.microsoft.com/office/drawing/2014/main" id="{B2304FDD-17CA-A147-9CB2-F7A4E83816B0}"/>
              </a:ext>
            </a:extLst>
          </p:cNvPr>
          <p:cNvCxnSpPr/>
          <p:nvPr/>
        </p:nvCxnSpPr>
        <p:spPr>
          <a:xfrm>
            <a:off x="6240463" y="2028346"/>
            <a:ext cx="5368925"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ext Placeholder 22">
            <a:extLst>
              <a:ext uri="{FF2B5EF4-FFF2-40B4-BE49-F238E27FC236}">
                <a16:creationId xmlns:a16="http://schemas.microsoft.com/office/drawing/2014/main" id="{7E88AE75-9022-0C40-AABE-5A0B8F88A37D}"/>
              </a:ext>
            </a:extLst>
          </p:cNvPr>
          <p:cNvSpPr>
            <a:spLocks noGrp="1"/>
          </p:cNvSpPr>
          <p:nvPr>
            <p:ph type="body" sz="quarter" idx="10" hasCustomPrompt="1"/>
          </p:nvPr>
        </p:nvSpPr>
        <p:spPr>
          <a:xfrm>
            <a:off x="584201" y="2017713"/>
            <a:ext cx="3481387" cy="2326791"/>
          </a:xfrm>
        </p:spPr>
        <p:txBody>
          <a:bodyPr/>
          <a:lstStyle>
            <a:lvl1pPr marL="0" indent="0">
              <a:lnSpc>
                <a:spcPct val="100000"/>
              </a:lnSpc>
              <a:buNone/>
              <a:defRPr sz="1800">
                <a:solidFill>
                  <a:schemeClr val="bg1"/>
                </a:solidFill>
              </a:defRPr>
            </a:lvl1pPr>
            <a:lvl2pPr marL="228600" indent="0">
              <a:buNone/>
              <a:defRPr sz="1800">
                <a:solidFill>
                  <a:schemeClr val="bg1"/>
                </a:solidFill>
              </a:defRPr>
            </a:lvl2pPr>
            <a:lvl3pPr marL="457200" indent="0">
              <a:buNone/>
              <a:defRPr sz="1800">
                <a:solidFill>
                  <a:schemeClr val="bg1"/>
                </a:solidFill>
              </a:defRPr>
            </a:lvl3pPr>
            <a:lvl4pPr marL="661988" indent="0">
              <a:buNone/>
              <a:defRPr sz="1800">
                <a:solidFill>
                  <a:schemeClr val="bg1"/>
                </a:solidFill>
              </a:defRPr>
            </a:lvl4pPr>
            <a:lvl5pPr marL="855663" indent="0">
              <a:buNone/>
              <a:defRPr sz="1800">
                <a:solidFill>
                  <a:schemeClr val="bg1"/>
                </a:solidFill>
              </a:defRPr>
            </a:lvl5pPr>
          </a:lstStyle>
          <a:p>
            <a:pPr>
              <a:lnSpc>
                <a:spcPct val="100000"/>
              </a:lnSpc>
            </a:pPr>
            <a:r>
              <a:rPr lang="en-US" sz="1800" b="0">
                <a:solidFill>
                  <a:schemeClr val="bg1"/>
                </a:solidFill>
                <a:latin typeface="Segoe UI" panose="020B0502040204020203" pitchFamily="34" charset="0"/>
                <a:cs typeface="Segoe UI" panose="020B0502040204020203" pitchFamily="34" charset="0"/>
              </a:rPr>
              <a:t>Provide more context and a detailed overview of what the project goals are, what you have or hope to accomplish.</a:t>
            </a:r>
          </a:p>
          <a:p>
            <a:pPr>
              <a:lnSpc>
                <a:spcPct val="100000"/>
              </a:lnSpc>
            </a:pPr>
            <a:endParaRPr lang="en-US" sz="1800" b="0">
              <a:solidFill>
                <a:schemeClr val="bg1"/>
              </a:solidFill>
              <a:latin typeface="Segoe UI" panose="020B0502040204020203" pitchFamily="34" charset="0"/>
              <a:cs typeface="Segoe UI" panose="020B0502040204020203" pitchFamily="34" charset="0"/>
            </a:endParaRPr>
          </a:p>
          <a:p>
            <a:pPr>
              <a:lnSpc>
                <a:spcPct val="100000"/>
              </a:lnSpc>
            </a:pPr>
            <a:r>
              <a:rPr lang="en-US" sz="1800" b="0">
                <a:solidFill>
                  <a:schemeClr val="bg1"/>
                </a:solidFill>
                <a:latin typeface="Segoe UI" panose="020B0502040204020203" pitchFamily="34" charset="0"/>
                <a:cs typeface="Segoe UI" panose="020B0502040204020203" pitchFamily="34" charset="0"/>
              </a:rPr>
              <a:t>This space accommodates multiple lines of text so there is enough room to give details.</a:t>
            </a:r>
          </a:p>
        </p:txBody>
      </p:sp>
      <p:sp>
        <p:nvSpPr>
          <p:cNvPr id="32" name="Text Placeholder 31">
            <a:extLst>
              <a:ext uri="{FF2B5EF4-FFF2-40B4-BE49-F238E27FC236}">
                <a16:creationId xmlns:a16="http://schemas.microsoft.com/office/drawing/2014/main" id="{A0CD7186-AF1B-F240-9FA1-9EE24D7F044C}"/>
              </a:ext>
            </a:extLst>
          </p:cNvPr>
          <p:cNvSpPr>
            <a:spLocks noGrp="1"/>
          </p:cNvSpPr>
          <p:nvPr>
            <p:ph type="body" sz="quarter" idx="11" hasCustomPrompt="1"/>
          </p:nvPr>
        </p:nvSpPr>
        <p:spPr>
          <a:xfrm>
            <a:off x="6240463" y="585788"/>
            <a:ext cx="1597025"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$2M</a:t>
            </a:r>
          </a:p>
        </p:txBody>
      </p:sp>
      <p:sp>
        <p:nvSpPr>
          <p:cNvPr id="33" name="Text Placeholder 31">
            <a:extLst>
              <a:ext uri="{FF2B5EF4-FFF2-40B4-BE49-F238E27FC236}">
                <a16:creationId xmlns:a16="http://schemas.microsoft.com/office/drawing/2014/main" id="{7587C738-B53A-F743-AF70-728C3FB00C7E}"/>
              </a:ext>
            </a:extLst>
          </p:cNvPr>
          <p:cNvSpPr>
            <a:spLocks noGrp="1"/>
          </p:cNvSpPr>
          <p:nvPr>
            <p:ph type="body" sz="quarter" idx="12" hasCustomPrompt="1"/>
          </p:nvPr>
        </p:nvSpPr>
        <p:spPr>
          <a:xfrm>
            <a:off x="8148638" y="585788"/>
            <a:ext cx="1560611"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70%</a:t>
            </a:r>
          </a:p>
        </p:txBody>
      </p:sp>
      <p:sp>
        <p:nvSpPr>
          <p:cNvPr id="34" name="Text Placeholder 31">
            <a:extLst>
              <a:ext uri="{FF2B5EF4-FFF2-40B4-BE49-F238E27FC236}">
                <a16:creationId xmlns:a16="http://schemas.microsoft.com/office/drawing/2014/main" id="{51CBA738-F416-D541-8E97-0F3A7416055D}"/>
              </a:ext>
            </a:extLst>
          </p:cNvPr>
          <p:cNvSpPr>
            <a:spLocks noGrp="1"/>
          </p:cNvSpPr>
          <p:nvPr>
            <p:ph type="body" sz="quarter" idx="13" hasCustomPrompt="1"/>
          </p:nvPr>
        </p:nvSpPr>
        <p:spPr>
          <a:xfrm>
            <a:off x="10013951" y="585788"/>
            <a:ext cx="1595438"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300</a:t>
            </a:r>
          </a:p>
        </p:txBody>
      </p:sp>
      <p:sp>
        <p:nvSpPr>
          <p:cNvPr id="36" name="Text Placeholder 35">
            <a:extLst>
              <a:ext uri="{FF2B5EF4-FFF2-40B4-BE49-F238E27FC236}">
                <a16:creationId xmlns:a16="http://schemas.microsoft.com/office/drawing/2014/main" id="{28B23554-69BF-764F-A44D-94C8151E6484}"/>
              </a:ext>
            </a:extLst>
          </p:cNvPr>
          <p:cNvSpPr>
            <a:spLocks noGrp="1"/>
          </p:cNvSpPr>
          <p:nvPr>
            <p:ph type="body" sz="quarter" idx="14" hasCustomPrompt="1"/>
          </p:nvPr>
        </p:nvSpPr>
        <p:spPr>
          <a:xfrm>
            <a:off x="6240463"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Financial</a:t>
            </a:r>
          </a:p>
          <a:p>
            <a:pPr lvl="0"/>
            <a:r>
              <a:rPr lang="en-US"/>
              <a:t>Value</a:t>
            </a:r>
          </a:p>
        </p:txBody>
      </p:sp>
      <p:sp>
        <p:nvSpPr>
          <p:cNvPr id="37" name="Text Placeholder 35">
            <a:extLst>
              <a:ext uri="{FF2B5EF4-FFF2-40B4-BE49-F238E27FC236}">
                <a16:creationId xmlns:a16="http://schemas.microsoft.com/office/drawing/2014/main" id="{F959484E-ADD1-F94C-8470-0C113E2E167A}"/>
              </a:ext>
            </a:extLst>
          </p:cNvPr>
          <p:cNvSpPr>
            <a:spLocks noGrp="1"/>
          </p:cNvSpPr>
          <p:nvPr>
            <p:ph type="body" sz="quarter" idx="15" hasCustomPrompt="1"/>
          </p:nvPr>
        </p:nvSpPr>
        <p:spPr>
          <a:xfrm>
            <a:off x="8148638"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Percentage</a:t>
            </a:r>
          </a:p>
          <a:p>
            <a:pPr lvl="0"/>
            <a:r>
              <a:rPr lang="en-US"/>
              <a:t>Value</a:t>
            </a:r>
          </a:p>
        </p:txBody>
      </p:sp>
      <p:sp>
        <p:nvSpPr>
          <p:cNvPr id="38" name="Text Placeholder 35">
            <a:extLst>
              <a:ext uri="{FF2B5EF4-FFF2-40B4-BE49-F238E27FC236}">
                <a16:creationId xmlns:a16="http://schemas.microsoft.com/office/drawing/2014/main" id="{3B6DEB9F-381E-D641-A8C9-29A7CC18D3E2}"/>
              </a:ext>
            </a:extLst>
          </p:cNvPr>
          <p:cNvSpPr>
            <a:spLocks noGrp="1"/>
          </p:cNvSpPr>
          <p:nvPr>
            <p:ph type="body" sz="quarter" idx="16" hasCustomPrompt="1"/>
          </p:nvPr>
        </p:nvSpPr>
        <p:spPr>
          <a:xfrm>
            <a:off x="10013950" y="1233489"/>
            <a:ext cx="1595438"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Additional</a:t>
            </a:r>
          </a:p>
          <a:p>
            <a:pPr lvl="0"/>
            <a:r>
              <a:rPr lang="en-US"/>
              <a:t>Value</a:t>
            </a:r>
          </a:p>
        </p:txBody>
      </p:sp>
      <p:sp>
        <p:nvSpPr>
          <p:cNvPr id="40" name="Text Placeholder 39">
            <a:extLst>
              <a:ext uri="{FF2B5EF4-FFF2-40B4-BE49-F238E27FC236}">
                <a16:creationId xmlns:a16="http://schemas.microsoft.com/office/drawing/2014/main" id="{F5A202A1-4A1F-5843-BD54-EC098D909269}"/>
              </a:ext>
            </a:extLst>
          </p:cNvPr>
          <p:cNvSpPr>
            <a:spLocks noGrp="1"/>
          </p:cNvSpPr>
          <p:nvPr>
            <p:ph type="body" sz="quarter" idx="17" hasCustomPrompt="1"/>
          </p:nvPr>
        </p:nvSpPr>
        <p:spPr>
          <a:xfrm>
            <a:off x="6240463" y="2017713"/>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a:t>Project goals</a:t>
            </a:r>
          </a:p>
        </p:txBody>
      </p:sp>
      <p:sp>
        <p:nvSpPr>
          <p:cNvPr id="42" name="Text Placeholder 41">
            <a:extLst>
              <a:ext uri="{FF2B5EF4-FFF2-40B4-BE49-F238E27FC236}">
                <a16:creationId xmlns:a16="http://schemas.microsoft.com/office/drawing/2014/main" id="{9E4D6518-F39B-D540-BBC8-F615FE1B6AF1}"/>
              </a:ext>
            </a:extLst>
          </p:cNvPr>
          <p:cNvSpPr>
            <a:spLocks noGrp="1"/>
          </p:cNvSpPr>
          <p:nvPr>
            <p:ph type="body" sz="quarter" idx="18" hasCustomPrompt="1"/>
          </p:nvPr>
        </p:nvSpPr>
        <p:spPr>
          <a:xfrm>
            <a:off x="6240463" y="2977115"/>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a:t>Descriptive text</a:t>
            </a:r>
          </a:p>
        </p:txBody>
      </p:sp>
      <p:sp>
        <p:nvSpPr>
          <p:cNvPr id="43" name="Text Placeholder 39">
            <a:extLst>
              <a:ext uri="{FF2B5EF4-FFF2-40B4-BE49-F238E27FC236}">
                <a16:creationId xmlns:a16="http://schemas.microsoft.com/office/drawing/2014/main" id="{BFD70A96-999C-1A46-83A7-D06801F55DB7}"/>
              </a:ext>
            </a:extLst>
          </p:cNvPr>
          <p:cNvSpPr>
            <a:spLocks noGrp="1"/>
          </p:cNvSpPr>
          <p:nvPr>
            <p:ph type="body" sz="quarter" idx="19" hasCustomPrompt="1"/>
          </p:nvPr>
        </p:nvSpPr>
        <p:spPr>
          <a:xfrm>
            <a:off x="6240463" y="4161319"/>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a:t>Project goals</a:t>
            </a:r>
          </a:p>
        </p:txBody>
      </p:sp>
      <p:sp>
        <p:nvSpPr>
          <p:cNvPr id="44" name="Text Placeholder 41">
            <a:extLst>
              <a:ext uri="{FF2B5EF4-FFF2-40B4-BE49-F238E27FC236}">
                <a16:creationId xmlns:a16="http://schemas.microsoft.com/office/drawing/2014/main" id="{F57534EE-A31A-3942-81EF-7420176EDD7B}"/>
              </a:ext>
            </a:extLst>
          </p:cNvPr>
          <p:cNvSpPr>
            <a:spLocks noGrp="1"/>
          </p:cNvSpPr>
          <p:nvPr>
            <p:ph type="body" sz="quarter" idx="20" hasCustomPrompt="1"/>
          </p:nvPr>
        </p:nvSpPr>
        <p:spPr>
          <a:xfrm>
            <a:off x="6240463" y="5120721"/>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a:t>Descriptive text</a:t>
            </a:r>
          </a:p>
        </p:txBody>
      </p:sp>
    </p:spTree>
    <p:extLst>
      <p:ext uri="{BB962C8B-B14F-4D97-AF65-F5344CB8AC3E}">
        <p14:creationId xmlns:p14="http://schemas.microsoft.com/office/powerpoint/2010/main" val="2022281769"/>
      </p:ext>
    </p:extLst>
  </p:cSld>
  <p:clrMapOvr>
    <a:masterClrMapping/>
  </p:clrMapOvr>
  <p:transition>
    <p:fade/>
  </p:transition>
  <p:extLst>
    <p:ext uri="{DCECCB84-F9BA-43D5-87BE-67443E8EF086}">
      <p15:sldGuideLst xmlns:p15="http://schemas.microsoft.com/office/powerpoint/2012/main">
        <p15:guide id="16" pos="3754">
          <p15:clr>
            <a:srgbClr val="A4A3A4"/>
          </p15:clr>
        </p15:guide>
        <p15:guide id="17" pos="3931">
          <p15:clr>
            <a:srgbClr val="A4A3A4"/>
          </p15:clr>
        </p15:guide>
        <p15:guide id="20" pos="4937">
          <p15:clr>
            <a:srgbClr val="A4A3A4"/>
          </p15:clr>
        </p15:guide>
        <p15:guide id="21" pos="5133">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777">
          <p15:clr>
            <a:srgbClr val="FBAE40"/>
          </p15:clr>
        </p15:guide>
        <p15:guide id="32" orient="horz" pos="1162">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Team Slide 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p:nvSpPr>
        <p:spPr bwMode="auto">
          <a:xfrm>
            <a:off x="-1" y="0"/>
            <a:ext cx="4065589"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4" y="585788"/>
            <a:ext cx="2824862" cy="850900"/>
          </a:xfrm>
        </p:spPr>
        <p:txBody>
          <a:bodyPr anchor="t">
            <a:noAutofit/>
          </a:bodyPr>
          <a:lstStyle>
            <a:lvl1pPr>
              <a:defRPr>
                <a:solidFill>
                  <a:schemeClr val="accent3"/>
                </a:solidFill>
              </a:defRPr>
            </a:lvl1pPr>
          </a:lstStyle>
          <a:p>
            <a:r>
              <a:rPr lang="en-US"/>
              <a:t>Hello</a:t>
            </a:r>
          </a:p>
        </p:txBody>
      </p:sp>
      <p:sp>
        <p:nvSpPr>
          <p:cNvPr id="25" name="Text Placeholder 24">
            <a:extLst>
              <a:ext uri="{FF2B5EF4-FFF2-40B4-BE49-F238E27FC236}">
                <a16:creationId xmlns:a16="http://schemas.microsoft.com/office/drawing/2014/main" id="{687B7084-FB17-304C-A2D7-1145E7FE9D5A}"/>
              </a:ext>
            </a:extLst>
          </p:cNvPr>
          <p:cNvSpPr>
            <a:spLocks noGrp="1"/>
          </p:cNvSpPr>
          <p:nvPr>
            <p:ph type="body" sz="quarter" idx="11" hasCustomPrompt="1"/>
          </p:nvPr>
        </p:nvSpPr>
        <p:spPr>
          <a:xfrm>
            <a:off x="7192963" y="1437685"/>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27" name="Text Placeholder 26">
            <a:extLst>
              <a:ext uri="{FF2B5EF4-FFF2-40B4-BE49-F238E27FC236}">
                <a16:creationId xmlns:a16="http://schemas.microsoft.com/office/drawing/2014/main" id="{0B58D5F9-9ECC-AE4D-AEE6-08C911DE2503}"/>
              </a:ext>
            </a:extLst>
          </p:cNvPr>
          <p:cNvSpPr>
            <a:spLocks noGrp="1"/>
          </p:cNvSpPr>
          <p:nvPr>
            <p:ph type="body" sz="quarter" idx="12" hasCustomPrompt="1"/>
          </p:nvPr>
        </p:nvSpPr>
        <p:spPr>
          <a:xfrm>
            <a:off x="7192963" y="1802269"/>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29" name="Text Placeholder 28">
            <a:extLst>
              <a:ext uri="{FF2B5EF4-FFF2-40B4-BE49-F238E27FC236}">
                <a16:creationId xmlns:a16="http://schemas.microsoft.com/office/drawing/2014/main" id="{688E32A6-35BF-E143-8E34-3EF1E3F217EA}"/>
              </a:ext>
            </a:extLst>
          </p:cNvPr>
          <p:cNvSpPr>
            <a:spLocks noGrp="1"/>
          </p:cNvSpPr>
          <p:nvPr>
            <p:ph type="body" sz="quarter" idx="13" hasCustomPrompt="1"/>
          </p:nvPr>
        </p:nvSpPr>
        <p:spPr>
          <a:xfrm>
            <a:off x="7192963" y="2200939"/>
            <a:ext cx="3835399" cy="1150185"/>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quis</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nostrud</a:t>
            </a:r>
            <a:r>
              <a:rPr lang="en-US" sz="1200" b="0">
                <a:solidFill>
                  <a:srgbClr val="505050"/>
                </a:solidFill>
                <a:latin typeface="Segoe UI" panose="020B0502040204020203" pitchFamily="34" charset="0"/>
                <a:cs typeface="Segoe UI" panose="020B0502040204020203" pitchFamily="34" charset="0"/>
              </a:rPr>
              <a:t> exercitation </a:t>
            </a:r>
            <a:r>
              <a:rPr lang="en-US" sz="1200" b="0" err="1">
                <a:solidFill>
                  <a:srgbClr val="505050"/>
                </a:solidFill>
                <a:latin typeface="Segoe UI" panose="020B0502040204020203" pitchFamily="34" charset="0"/>
                <a:cs typeface="Segoe UI" panose="020B0502040204020203" pitchFamily="34" charset="0"/>
              </a:rPr>
              <a:t>ullamco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laboris</a:t>
            </a:r>
            <a:r>
              <a:rPr lang="en-US" sz="1200" b="0">
                <a:solidFill>
                  <a:srgbClr val="505050"/>
                </a:solidFill>
                <a:latin typeface="Segoe UI" panose="020B0502040204020203" pitchFamily="34" charset="0"/>
                <a:cs typeface="Segoe UI" panose="020B0502040204020203" pitchFamily="34" charset="0"/>
              </a:rPr>
              <a:t> nisi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aliquip</a:t>
            </a:r>
            <a:r>
              <a:rPr lang="en-US" sz="1200" b="0">
                <a:solidFill>
                  <a:srgbClr val="505050"/>
                </a:solidFill>
                <a:latin typeface="Segoe UI" panose="020B0502040204020203" pitchFamily="34" charset="0"/>
                <a:cs typeface="Segoe UI" panose="020B0502040204020203" pitchFamily="34" charset="0"/>
              </a:rPr>
              <a:t> ex </a:t>
            </a:r>
            <a:r>
              <a:rPr lang="en-US" sz="1200" b="0" err="1">
                <a:solidFill>
                  <a:srgbClr val="505050"/>
                </a:solidFill>
                <a:latin typeface="Segoe UI" panose="020B0502040204020203" pitchFamily="34" charset="0"/>
                <a:cs typeface="Segoe UI" panose="020B0502040204020203" pitchFamily="34" charset="0"/>
              </a:rPr>
              <a:t>ea</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commodo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consequat</a:t>
            </a:r>
            <a:r>
              <a:rPr lang="en-US" sz="1200" b="0">
                <a:solidFill>
                  <a:srgbClr val="505050"/>
                </a:solidFill>
                <a:latin typeface="Segoe UI" panose="020B0502040204020203" pitchFamily="34" charset="0"/>
                <a:cs typeface="Segoe UI" panose="020B0502040204020203" pitchFamily="34" charset="0"/>
              </a:rPr>
              <a:t>. </a:t>
            </a:r>
          </a:p>
        </p:txBody>
      </p:sp>
      <p:sp>
        <p:nvSpPr>
          <p:cNvPr id="30" name="Text Placeholder 24">
            <a:extLst>
              <a:ext uri="{FF2B5EF4-FFF2-40B4-BE49-F238E27FC236}">
                <a16:creationId xmlns:a16="http://schemas.microsoft.com/office/drawing/2014/main" id="{0B57611E-E7C7-324D-8BF8-320980FF4F27}"/>
              </a:ext>
            </a:extLst>
          </p:cNvPr>
          <p:cNvSpPr>
            <a:spLocks noGrp="1"/>
          </p:cNvSpPr>
          <p:nvPr>
            <p:ph type="body" sz="quarter" idx="14" hasCustomPrompt="1"/>
          </p:nvPr>
        </p:nvSpPr>
        <p:spPr>
          <a:xfrm>
            <a:off x="7192963" y="4292600"/>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31" name="Text Placeholder 26">
            <a:extLst>
              <a:ext uri="{FF2B5EF4-FFF2-40B4-BE49-F238E27FC236}">
                <a16:creationId xmlns:a16="http://schemas.microsoft.com/office/drawing/2014/main" id="{3340D410-0B5B-4B4B-AEA6-2655A1EB04FD}"/>
              </a:ext>
            </a:extLst>
          </p:cNvPr>
          <p:cNvSpPr>
            <a:spLocks noGrp="1"/>
          </p:cNvSpPr>
          <p:nvPr>
            <p:ph type="body" sz="quarter" idx="15" hasCustomPrompt="1"/>
          </p:nvPr>
        </p:nvSpPr>
        <p:spPr>
          <a:xfrm>
            <a:off x="7192963" y="4657184"/>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32" name="Text Placeholder 28">
            <a:extLst>
              <a:ext uri="{FF2B5EF4-FFF2-40B4-BE49-F238E27FC236}">
                <a16:creationId xmlns:a16="http://schemas.microsoft.com/office/drawing/2014/main" id="{BD35ACAE-2494-4842-AAF6-13BCA3369290}"/>
              </a:ext>
            </a:extLst>
          </p:cNvPr>
          <p:cNvSpPr>
            <a:spLocks noGrp="1"/>
          </p:cNvSpPr>
          <p:nvPr>
            <p:ph type="body" sz="quarter" idx="16" hasCustomPrompt="1"/>
          </p:nvPr>
        </p:nvSpPr>
        <p:spPr>
          <a:xfrm>
            <a:off x="7192963" y="5055854"/>
            <a:ext cx="3835400" cy="1213183"/>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quis</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nostrud</a:t>
            </a:r>
            <a:r>
              <a:rPr lang="en-US" sz="1200" b="0">
                <a:solidFill>
                  <a:srgbClr val="505050"/>
                </a:solidFill>
                <a:latin typeface="Segoe UI" panose="020B0502040204020203" pitchFamily="34" charset="0"/>
                <a:cs typeface="Segoe UI" panose="020B0502040204020203" pitchFamily="34" charset="0"/>
              </a:rPr>
              <a:t> exercitation </a:t>
            </a:r>
            <a:r>
              <a:rPr lang="en-US" sz="1200" b="0" err="1">
                <a:solidFill>
                  <a:srgbClr val="505050"/>
                </a:solidFill>
                <a:latin typeface="Segoe UI" panose="020B0502040204020203" pitchFamily="34" charset="0"/>
                <a:cs typeface="Segoe UI" panose="020B0502040204020203" pitchFamily="34" charset="0"/>
              </a:rPr>
              <a:t>ullamco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laboris</a:t>
            </a:r>
            <a:r>
              <a:rPr lang="en-US" sz="1200" b="0">
                <a:solidFill>
                  <a:srgbClr val="505050"/>
                </a:solidFill>
                <a:latin typeface="Segoe UI" panose="020B0502040204020203" pitchFamily="34" charset="0"/>
                <a:cs typeface="Segoe UI" panose="020B0502040204020203" pitchFamily="34" charset="0"/>
              </a:rPr>
              <a:t> nisi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aliquip</a:t>
            </a:r>
            <a:r>
              <a:rPr lang="en-US" sz="1200" b="0">
                <a:solidFill>
                  <a:srgbClr val="505050"/>
                </a:solidFill>
                <a:latin typeface="Segoe UI" panose="020B0502040204020203" pitchFamily="34" charset="0"/>
                <a:cs typeface="Segoe UI" panose="020B0502040204020203" pitchFamily="34" charset="0"/>
              </a:rPr>
              <a:t> ex </a:t>
            </a:r>
            <a:r>
              <a:rPr lang="en-US" sz="1200" b="0" err="1">
                <a:solidFill>
                  <a:srgbClr val="505050"/>
                </a:solidFill>
                <a:latin typeface="Segoe UI" panose="020B0502040204020203" pitchFamily="34" charset="0"/>
                <a:cs typeface="Segoe UI" panose="020B0502040204020203" pitchFamily="34" charset="0"/>
              </a:rPr>
              <a:t>ea</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commodo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consequat</a:t>
            </a:r>
            <a:r>
              <a:rPr lang="en-US" sz="1200" b="0">
                <a:solidFill>
                  <a:srgbClr val="505050"/>
                </a:solidFill>
                <a:latin typeface="Segoe UI" panose="020B0502040204020203" pitchFamily="34" charset="0"/>
                <a:cs typeface="Segoe UI" panose="020B0502040204020203" pitchFamily="34" charset="0"/>
              </a:rPr>
              <a:t>. </a:t>
            </a:r>
          </a:p>
        </p:txBody>
      </p:sp>
      <p:sp>
        <p:nvSpPr>
          <p:cNvPr id="40" name="Picture Placeholder 39">
            <a:extLst>
              <a:ext uri="{FF2B5EF4-FFF2-40B4-BE49-F238E27FC236}">
                <a16:creationId xmlns:a16="http://schemas.microsoft.com/office/drawing/2014/main" id="{BA73218E-471B-984D-AF23-10EDB19E9A7F}"/>
              </a:ext>
            </a:extLst>
          </p:cNvPr>
          <p:cNvSpPr>
            <a:spLocks noGrp="1"/>
          </p:cNvSpPr>
          <p:nvPr>
            <p:ph type="pic" sz="quarter" idx="17"/>
          </p:nvPr>
        </p:nvSpPr>
        <p:spPr>
          <a:xfrm>
            <a:off x="5314950" y="1436687"/>
            <a:ext cx="1576800" cy="1576800"/>
          </a:xfrm>
          <a:prstGeom prst="ellipse">
            <a:avLst/>
          </a:prstGeom>
        </p:spPr>
        <p:txBody>
          <a:bodyPr/>
          <a:lstStyle>
            <a:lvl1pPr>
              <a:defRPr sz="1000"/>
            </a:lvl1pPr>
          </a:lstStyle>
          <a:p>
            <a:r>
              <a:rPr lang="en-US"/>
              <a:t>Click icon to add picture</a:t>
            </a:r>
          </a:p>
        </p:txBody>
      </p:sp>
      <p:sp>
        <p:nvSpPr>
          <p:cNvPr id="41" name="Picture Placeholder 39">
            <a:extLst>
              <a:ext uri="{FF2B5EF4-FFF2-40B4-BE49-F238E27FC236}">
                <a16:creationId xmlns:a16="http://schemas.microsoft.com/office/drawing/2014/main" id="{0DF309B0-7379-4C44-A541-B4343B549DC2}"/>
              </a:ext>
            </a:extLst>
          </p:cNvPr>
          <p:cNvSpPr>
            <a:spLocks noGrp="1"/>
          </p:cNvSpPr>
          <p:nvPr>
            <p:ph type="pic" sz="quarter" idx="18"/>
          </p:nvPr>
        </p:nvSpPr>
        <p:spPr>
          <a:xfrm>
            <a:off x="5314950" y="4293096"/>
            <a:ext cx="1576800" cy="1576800"/>
          </a:xfrm>
          <a:prstGeom prst="ellipse">
            <a:avLst/>
          </a:prstGeom>
        </p:spPr>
        <p:txBody>
          <a:bodyPr/>
          <a:lstStyle>
            <a:lvl1pPr>
              <a:defRPr sz="1000"/>
            </a:lvl1pPr>
          </a:lstStyle>
          <a:p>
            <a:r>
              <a:rPr lang="en-US"/>
              <a:t>Click icon to add picture</a:t>
            </a:r>
          </a:p>
        </p:txBody>
      </p:sp>
    </p:spTree>
    <p:extLst>
      <p:ext uri="{BB962C8B-B14F-4D97-AF65-F5344CB8AC3E}">
        <p14:creationId xmlns:p14="http://schemas.microsoft.com/office/powerpoint/2010/main" val="3932734715"/>
      </p:ext>
    </p:extLst>
  </p:cSld>
  <p:clrMapOvr>
    <a:masterClrMapping/>
  </p:clrMapOvr>
  <p:transition>
    <p:fade/>
  </p:transition>
  <p:extLst>
    <p:ext uri="{DCECCB84-F9BA-43D5-87BE-67443E8EF086}">
      <p15:sldGuideLst xmlns:p15="http://schemas.microsoft.com/office/powerpoint/2012/main">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8" pos="4342">
          <p15:clr>
            <a:srgbClr val="A4A3A4"/>
          </p15:clr>
        </p15:guide>
        <p15:guide id="19" pos="4531">
          <p15:clr>
            <a:srgbClr val="A4A3A4"/>
          </p15:clr>
        </p15:guide>
        <p15:guide id="28" orient="horz" pos="905">
          <p15:clr>
            <a:srgbClr val="5ACBF0"/>
          </p15:clr>
        </p15:guide>
        <p15:guide id="30" orient="horz" pos="288">
          <p15:clr>
            <a:srgbClr val="5ACBF0"/>
          </p15:clr>
        </p15:guide>
        <p15:guide id="31" orient="horz" pos="2704">
          <p15:clr>
            <a:srgbClr val="5ACBF0"/>
          </p15:clr>
        </p15:guide>
        <p15:guide id="32" pos="6947">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3_4-colum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EC7F020-426C-5E40-B5A3-0630A950B075}"/>
              </a:ext>
            </a:extLst>
          </p:cNvPr>
          <p:cNvSpPr/>
          <p:nvPr/>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EFA85E99-F542-B24A-B446-DFECA22023E3}"/>
              </a:ext>
            </a:extLst>
          </p:cNvPr>
          <p:cNvSpPr>
            <a:spLocks noGrp="1"/>
          </p:cNvSpPr>
          <p:nvPr>
            <p:ph type="title" hasCustomPrompt="1"/>
          </p:nvPr>
        </p:nvSpPr>
        <p:spPr>
          <a:xfrm>
            <a:off x="588263" y="457200"/>
            <a:ext cx="11018520" cy="553998"/>
          </a:xfrm>
        </p:spPr>
        <p:txBody>
          <a:bodyPr>
            <a:spAutoFit/>
          </a:bodyPr>
          <a:lstStyle>
            <a:lvl1pPr>
              <a:defRPr>
                <a:solidFill>
                  <a:schemeClr val="accent3"/>
                </a:solidFill>
              </a:defRPr>
            </a:lvl1pPr>
          </a:lstStyle>
          <a:p>
            <a:r>
              <a:rPr lang="en-US"/>
              <a:t>The Team</a:t>
            </a:r>
          </a:p>
        </p:txBody>
      </p:sp>
      <p:sp>
        <p:nvSpPr>
          <p:cNvPr id="4" name="Text Placeholder 24">
            <a:extLst>
              <a:ext uri="{FF2B5EF4-FFF2-40B4-BE49-F238E27FC236}">
                <a16:creationId xmlns:a16="http://schemas.microsoft.com/office/drawing/2014/main" id="{DAB7DD0E-9CE8-8B49-86A4-00493B0A2C63}"/>
              </a:ext>
            </a:extLst>
          </p:cNvPr>
          <p:cNvSpPr>
            <a:spLocks noGrp="1"/>
          </p:cNvSpPr>
          <p:nvPr>
            <p:ph type="body" sz="quarter" idx="11" hasCustomPrompt="1"/>
          </p:nvPr>
        </p:nvSpPr>
        <p:spPr>
          <a:xfrm>
            <a:off x="601664" y="4408341"/>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5" name="Text Placeholder 26">
            <a:extLst>
              <a:ext uri="{FF2B5EF4-FFF2-40B4-BE49-F238E27FC236}">
                <a16:creationId xmlns:a16="http://schemas.microsoft.com/office/drawing/2014/main" id="{5B9FC220-0063-D14C-BAC7-29C374D5E3B9}"/>
              </a:ext>
            </a:extLst>
          </p:cNvPr>
          <p:cNvSpPr>
            <a:spLocks noGrp="1"/>
          </p:cNvSpPr>
          <p:nvPr>
            <p:ph type="body" sz="quarter" idx="12" hasCustomPrompt="1"/>
          </p:nvPr>
        </p:nvSpPr>
        <p:spPr>
          <a:xfrm>
            <a:off x="601664" y="4772925"/>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6" name="Text Placeholder 28">
            <a:extLst>
              <a:ext uri="{FF2B5EF4-FFF2-40B4-BE49-F238E27FC236}">
                <a16:creationId xmlns:a16="http://schemas.microsoft.com/office/drawing/2014/main" id="{F06C21F1-452A-864F-9F3D-BF7065232F59}"/>
              </a:ext>
            </a:extLst>
          </p:cNvPr>
          <p:cNvSpPr>
            <a:spLocks noGrp="1"/>
          </p:cNvSpPr>
          <p:nvPr>
            <p:ph type="body" sz="quarter" idx="13" hasCustomPrompt="1"/>
          </p:nvPr>
        </p:nvSpPr>
        <p:spPr>
          <a:xfrm>
            <a:off x="601664" y="5171595"/>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7" name="Text Placeholder 24">
            <a:extLst>
              <a:ext uri="{FF2B5EF4-FFF2-40B4-BE49-F238E27FC236}">
                <a16:creationId xmlns:a16="http://schemas.microsoft.com/office/drawing/2014/main" id="{CBF991A4-66F2-0E4F-8612-F380FB5985B0}"/>
              </a:ext>
            </a:extLst>
          </p:cNvPr>
          <p:cNvSpPr>
            <a:spLocks noGrp="1"/>
          </p:cNvSpPr>
          <p:nvPr>
            <p:ph type="body" sz="quarter" idx="14" hasCustomPrompt="1"/>
          </p:nvPr>
        </p:nvSpPr>
        <p:spPr>
          <a:xfrm>
            <a:off x="341312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8" name="Text Placeholder 26">
            <a:extLst>
              <a:ext uri="{FF2B5EF4-FFF2-40B4-BE49-F238E27FC236}">
                <a16:creationId xmlns:a16="http://schemas.microsoft.com/office/drawing/2014/main" id="{B204FDE1-FBCB-1E43-8DBA-A33A86502D94}"/>
              </a:ext>
            </a:extLst>
          </p:cNvPr>
          <p:cNvSpPr>
            <a:spLocks noGrp="1"/>
          </p:cNvSpPr>
          <p:nvPr>
            <p:ph type="body" sz="quarter" idx="15" hasCustomPrompt="1"/>
          </p:nvPr>
        </p:nvSpPr>
        <p:spPr>
          <a:xfrm>
            <a:off x="341312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9" name="Text Placeholder 28">
            <a:extLst>
              <a:ext uri="{FF2B5EF4-FFF2-40B4-BE49-F238E27FC236}">
                <a16:creationId xmlns:a16="http://schemas.microsoft.com/office/drawing/2014/main" id="{48D95D5C-AD2C-964E-B8BB-ECD883345B16}"/>
              </a:ext>
            </a:extLst>
          </p:cNvPr>
          <p:cNvSpPr>
            <a:spLocks noGrp="1"/>
          </p:cNvSpPr>
          <p:nvPr>
            <p:ph type="body" sz="quarter" idx="16" hasCustomPrompt="1"/>
          </p:nvPr>
        </p:nvSpPr>
        <p:spPr>
          <a:xfrm>
            <a:off x="341312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10" name="Text Placeholder 24">
            <a:extLst>
              <a:ext uri="{FF2B5EF4-FFF2-40B4-BE49-F238E27FC236}">
                <a16:creationId xmlns:a16="http://schemas.microsoft.com/office/drawing/2014/main" id="{B7C50AAD-D67F-C045-84A8-3B74373D32E9}"/>
              </a:ext>
            </a:extLst>
          </p:cNvPr>
          <p:cNvSpPr>
            <a:spLocks noGrp="1"/>
          </p:cNvSpPr>
          <p:nvPr>
            <p:ph type="body" sz="quarter" idx="17" hasCustomPrompt="1"/>
          </p:nvPr>
        </p:nvSpPr>
        <p:spPr>
          <a:xfrm>
            <a:off x="6256338"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11" name="Text Placeholder 26">
            <a:extLst>
              <a:ext uri="{FF2B5EF4-FFF2-40B4-BE49-F238E27FC236}">
                <a16:creationId xmlns:a16="http://schemas.microsoft.com/office/drawing/2014/main" id="{7B3F54B5-7211-D041-822C-DDBBC93FDE34}"/>
              </a:ext>
            </a:extLst>
          </p:cNvPr>
          <p:cNvSpPr>
            <a:spLocks noGrp="1"/>
          </p:cNvSpPr>
          <p:nvPr>
            <p:ph type="body" sz="quarter" idx="18" hasCustomPrompt="1"/>
          </p:nvPr>
        </p:nvSpPr>
        <p:spPr>
          <a:xfrm>
            <a:off x="6256338"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12" name="Text Placeholder 28">
            <a:extLst>
              <a:ext uri="{FF2B5EF4-FFF2-40B4-BE49-F238E27FC236}">
                <a16:creationId xmlns:a16="http://schemas.microsoft.com/office/drawing/2014/main" id="{A80F42EC-DE4B-5144-99F7-4F92622AAE27}"/>
              </a:ext>
            </a:extLst>
          </p:cNvPr>
          <p:cNvSpPr>
            <a:spLocks noGrp="1"/>
          </p:cNvSpPr>
          <p:nvPr>
            <p:ph type="body" sz="quarter" idx="19" hasCustomPrompt="1"/>
          </p:nvPr>
        </p:nvSpPr>
        <p:spPr>
          <a:xfrm>
            <a:off x="6256338"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13" name="Text Placeholder 24">
            <a:extLst>
              <a:ext uri="{FF2B5EF4-FFF2-40B4-BE49-F238E27FC236}">
                <a16:creationId xmlns:a16="http://schemas.microsoft.com/office/drawing/2014/main" id="{96B9F418-E7FC-8B4D-B6DF-D05F59C88194}"/>
              </a:ext>
            </a:extLst>
          </p:cNvPr>
          <p:cNvSpPr>
            <a:spLocks noGrp="1"/>
          </p:cNvSpPr>
          <p:nvPr>
            <p:ph type="body" sz="quarter" idx="20" hasCustomPrompt="1"/>
          </p:nvPr>
        </p:nvSpPr>
        <p:spPr>
          <a:xfrm>
            <a:off x="907097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14" name="Text Placeholder 26">
            <a:extLst>
              <a:ext uri="{FF2B5EF4-FFF2-40B4-BE49-F238E27FC236}">
                <a16:creationId xmlns:a16="http://schemas.microsoft.com/office/drawing/2014/main" id="{3C77D641-147C-1940-8BCB-2C5F61CDAA9A}"/>
              </a:ext>
            </a:extLst>
          </p:cNvPr>
          <p:cNvSpPr>
            <a:spLocks noGrp="1"/>
          </p:cNvSpPr>
          <p:nvPr>
            <p:ph type="body" sz="quarter" idx="21" hasCustomPrompt="1"/>
          </p:nvPr>
        </p:nvSpPr>
        <p:spPr>
          <a:xfrm>
            <a:off x="907097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15" name="Text Placeholder 28">
            <a:extLst>
              <a:ext uri="{FF2B5EF4-FFF2-40B4-BE49-F238E27FC236}">
                <a16:creationId xmlns:a16="http://schemas.microsoft.com/office/drawing/2014/main" id="{68B31C8F-F786-E643-88DC-4AE14C437072}"/>
              </a:ext>
            </a:extLst>
          </p:cNvPr>
          <p:cNvSpPr>
            <a:spLocks noGrp="1"/>
          </p:cNvSpPr>
          <p:nvPr>
            <p:ph type="body" sz="quarter" idx="22" hasCustomPrompt="1"/>
          </p:nvPr>
        </p:nvSpPr>
        <p:spPr>
          <a:xfrm>
            <a:off x="907097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24" name="Picture Placeholder 16">
            <a:extLst>
              <a:ext uri="{FF2B5EF4-FFF2-40B4-BE49-F238E27FC236}">
                <a16:creationId xmlns:a16="http://schemas.microsoft.com/office/drawing/2014/main" id="{8644B5A4-4C62-164B-9FCA-E1A62ECDC6A0}"/>
              </a:ext>
            </a:extLst>
          </p:cNvPr>
          <p:cNvSpPr>
            <a:spLocks noGrp="1"/>
          </p:cNvSpPr>
          <p:nvPr>
            <p:ph type="pic" sz="quarter" idx="23"/>
          </p:nvPr>
        </p:nvSpPr>
        <p:spPr>
          <a:xfrm>
            <a:off x="774200" y="1785409"/>
            <a:ext cx="2160000" cy="2160000"/>
          </a:xfrm>
          <a:prstGeom prst="ellipse">
            <a:avLst/>
          </a:prstGeom>
          <a:ln>
            <a:noFill/>
          </a:ln>
        </p:spPr>
        <p:txBody>
          <a:bodyPr/>
          <a:lstStyle/>
          <a:p>
            <a:r>
              <a:rPr lang="en-US"/>
              <a:t>Click icon to add picture</a:t>
            </a:r>
          </a:p>
        </p:txBody>
      </p:sp>
      <p:sp>
        <p:nvSpPr>
          <p:cNvPr id="26" name="Picture Placeholder 16">
            <a:extLst>
              <a:ext uri="{FF2B5EF4-FFF2-40B4-BE49-F238E27FC236}">
                <a16:creationId xmlns:a16="http://schemas.microsoft.com/office/drawing/2014/main" id="{7216C99D-59E0-D148-8FD5-A06B5D098A96}"/>
              </a:ext>
            </a:extLst>
          </p:cNvPr>
          <p:cNvSpPr>
            <a:spLocks noGrp="1"/>
          </p:cNvSpPr>
          <p:nvPr>
            <p:ph type="pic" sz="quarter" idx="24"/>
          </p:nvPr>
        </p:nvSpPr>
        <p:spPr>
          <a:xfrm>
            <a:off x="3603125" y="1785409"/>
            <a:ext cx="2160000" cy="2160000"/>
          </a:xfrm>
          <a:prstGeom prst="ellipse">
            <a:avLst/>
          </a:prstGeom>
          <a:ln>
            <a:noFill/>
          </a:ln>
        </p:spPr>
        <p:txBody>
          <a:bodyPr/>
          <a:lstStyle/>
          <a:p>
            <a:r>
              <a:rPr lang="en-US"/>
              <a:t>Click icon to add picture</a:t>
            </a:r>
          </a:p>
        </p:txBody>
      </p:sp>
      <p:sp>
        <p:nvSpPr>
          <p:cNvPr id="28" name="Picture Placeholder 16">
            <a:extLst>
              <a:ext uri="{FF2B5EF4-FFF2-40B4-BE49-F238E27FC236}">
                <a16:creationId xmlns:a16="http://schemas.microsoft.com/office/drawing/2014/main" id="{D4B99A33-76D9-4843-8919-AD5FEF9A31F2}"/>
              </a:ext>
            </a:extLst>
          </p:cNvPr>
          <p:cNvSpPr>
            <a:spLocks noGrp="1"/>
          </p:cNvSpPr>
          <p:nvPr>
            <p:ph type="pic" sz="quarter" idx="25"/>
          </p:nvPr>
        </p:nvSpPr>
        <p:spPr>
          <a:xfrm>
            <a:off x="6428875" y="1785409"/>
            <a:ext cx="2160000" cy="2160000"/>
          </a:xfrm>
          <a:prstGeom prst="ellipse">
            <a:avLst/>
          </a:prstGeom>
          <a:ln>
            <a:noFill/>
          </a:ln>
        </p:spPr>
        <p:txBody>
          <a:bodyPr/>
          <a:lstStyle/>
          <a:p>
            <a:r>
              <a:rPr lang="en-US"/>
              <a:t>Click icon to add picture</a:t>
            </a:r>
          </a:p>
        </p:txBody>
      </p:sp>
      <p:sp>
        <p:nvSpPr>
          <p:cNvPr id="30" name="Picture Placeholder 16">
            <a:extLst>
              <a:ext uri="{FF2B5EF4-FFF2-40B4-BE49-F238E27FC236}">
                <a16:creationId xmlns:a16="http://schemas.microsoft.com/office/drawing/2014/main" id="{961589AC-2E68-5C4F-BF84-D883C8663119}"/>
              </a:ext>
            </a:extLst>
          </p:cNvPr>
          <p:cNvSpPr>
            <a:spLocks noGrp="1"/>
          </p:cNvSpPr>
          <p:nvPr>
            <p:ph type="pic" sz="quarter" idx="26"/>
          </p:nvPr>
        </p:nvSpPr>
        <p:spPr>
          <a:xfrm>
            <a:off x="9260975" y="1785409"/>
            <a:ext cx="2160000" cy="2160000"/>
          </a:xfrm>
          <a:prstGeom prst="ellipse">
            <a:avLst/>
          </a:prstGeom>
          <a:ln>
            <a:noFill/>
          </a:ln>
        </p:spPr>
        <p:txBody>
          <a:bodyPr/>
          <a:lstStyle/>
          <a:p>
            <a:r>
              <a:rPr lang="en-US"/>
              <a:t>Click icon to add picture</a:t>
            </a:r>
          </a:p>
        </p:txBody>
      </p:sp>
    </p:spTree>
    <p:extLst>
      <p:ext uri="{BB962C8B-B14F-4D97-AF65-F5344CB8AC3E}">
        <p14:creationId xmlns:p14="http://schemas.microsoft.com/office/powerpoint/2010/main" val="1000358192"/>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0" pos="1967">
          <p15:clr>
            <a:srgbClr val="A4A3A4"/>
          </p15:clr>
        </p15:guide>
        <p15:guide id="11" pos="2150">
          <p15:clr>
            <a:srgbClr val="A4A3A4"/>
          </p15:clr>
        </p15:guide>
        <p15:guide id="16" pos="3749">
          <p15:clr>
            <a:srgbClr val="A4A3A4"/>
          </p15:clr>
        </p15:guide>
        <p15:guide id="17" pos="3932">
          <p15:clr>
            <a:srgbClr val="A4A3A4"/>
          </p15:clr>
        </p15:guide>
        <p15:guide id="22" pos="5529">
          <p15:clr>
            <a:srgbClr val="A4A3A4"/>
          </p15:clr>
        </p15:guide>
        <p15:guide id="23" pos="5714">
          <p15:clr>
            <a:srgbClr val="A4A3A4"/>
          </p15:clr>
        </p15:guide>
        <p15:guide id="28" pos="3840">
          <p15:clr>
            <a:srgbClr val="F26B43"/>
          </p15:clr>
        </p15:guide>
        <p15:guide id="29" pos="5576">
          <p15:clr>
            <a:srgbClr val="F26B43"/>
          </p15:clr>
        </p15:guide>
        <p15:guide id="30" pos="2105">
          <p15:clr>
            <a:srgbClr val="F26B43"/>
          </p15:clr>
        </p15:guide>
        <p15:guide id="31" orient="horz" pos="2772">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Profile Slide">
    <p:bg>
      <p:bgRef idx="1001">
        <a:schemeClr val="bg2"/>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accent3"/>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err="1"/>
              <a:t>Firstname</a:t>
            </a:r>
            <a:r>
              <a:rPr lang="en-US"/>
              <a:t> </a:t>
            </a:r>
            <a:r>
              <a:rPr lang="en-US" err="1"/>
              <a:t>Lastname</a:t>
            </a:r>
            <a:endParaRPr lang="en-US"/>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tx1"/>
                </a:solidFill>
              </a:defRPr>
            </a:lvl1pPr>
          </a:lstStyle>
          <a:p>
            <a:pPr lvl="0"/>
            <a:r>
              <a:rPr lang="en-US"/>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tx1"/>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tx1"/>
                </a:solidFill>
                <a:latin typeface="+mj-lt"/>
              </a:defRPr>
            </a:lvl1pPr>
          </a:lstStyle>
          <a:p>
            <a:pPr lvl="0"/>
            <a:r>
              <a:rPr lang="en-US"/>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tx1"/>
                </a:solidFill>
                <a:latin typeface="+mj-lt"/>
              </a:defRPr>
            </a:lvl1pPr>
          </a:lstStyle>
          <a:p>
            <a:pPr lvl="0"/>
            <a:r>
              <a:rPr lang="en-US"/>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tx1"/>
                </a:solidFill>
              </a:defRPr>
            </a:lvl1pPr>
          </a:lstStyle>
          <a:p>
            <a:pPr lvl="0"/>
            <a:r>
              <a:rPr lang="en-US"/>
              <a:t>One</a:t>
            </a:r>
          </a:p>
          <a:p>
            <a:pPr lvl="0"/>
            <a:r>
              <a:rPr lang="en-US"/>
              <a:t>Two</a:t>
            </a:r>
          </a:p>
          <a:p>
            <a:pPr lvl="0"/>
            <a:r>
              <a:rPr lang="en-US"/>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tx1"/>
                </a:solidFill>
              </a:defRPr>
            </a:lvl1pPr>
          </a:lstStyle>
          <a:p>
            <a:pPr lvl="0"/>
            <a:r>
              <a:rPr lang="en-US"/>
              <a:t>Four</a:t>
            </a:r>
          </a:p>
          <a:p>
            <a:pPr lvl="0"/>
            <a:r>
              <a:rPr lang="en-US"/>
              <a:t>Five</a:t>
            </a:r>
          </a:p>
          <a:p>
            <a:pPr lvl="0"/>
            <a:r>
              <a:rPr lang="en-US"/>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tx1"/>
                </a:solidFill>
              </a:defRPr>
            </a:lvl1pPr>
          </a:lstStyle>
          <a:p>
            <a:pPr lvl="0"/>
            <a:r>
              <a:rPr lang="en-US"/>
              <a:t>Seven</a:t>
            </a:r>
          </a:p>
          <a:p>
            <a:pPr lvl="0"/>
            <a:r>
              <a:rPr lang="en-US"/>
              <a:t>Eight</a:t>
            </a:r>
          </a:p>
          <a:p>
            <a:pPr lvl="0"/>
            <a:r>
              <a:rPr lang="en-US"/>
              <a:t>Nine</a:t>
            </a:r>
          </a:p>
        </p:txBody>
      </p:sp>
    </p:spTree>
    <p:extLst>
      <p:ext uri="{BB962C8B-B14F-4D97-AF65-F5344CB8AC3E}">
        <p14:creationId xmlns:p14="http://schemas.microsoft.com/office/powerpoint/2010/main" val="27355789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p15:clr>
            <a:srgbClr val="FBAE40"/>
          </p15:clr>
        </p15:guide>
        <p15:guide id="25" orient="horz" pos="709">
          <p15:clr>
            <a:srgbClr val="FBAE40"/>
          </p15:clr>
        </p15:guide>
        <p15:guide id="26" pos="6834">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Profile Slide 2">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tx1"/>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err="1"/>
              <a:t>Firstname</a:t>
            </a:r>
            <a:r>
              <a:rPr lang="en-US"/>
              <a:t> </a:t>
            </a:r>
            <a:r>
              <a:rPr lang="en-US" err="1"/>
              <a:t>Lastname</a:t>
            </a:r>
            <a:endParaRPr lang="en-US"/>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accent6"/>
                </a:solidFill>
              </a:defRPr>
            </a:lvl1pPr>
          </a:lstStyle>
          <a:p>
            <a:pPr lvl="0"/>
            <a:r>
              <a:rPr lang="en-US"/>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accent6"/>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accent6"/>
                </a:solidFill>
                <a:latin typeface="+mj-lt"/>
              </a:defRPr>
            </a:lvl1pPr>
          </a:lstStyle>
          <a:p>
            <a:pPr lvl="0"/>
            <a:r>
              <a:rPr lang="en-US"/>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accent6"/>
                </a:solidFill>
                <a:latin typeface="+mj-lt"/>
              </a:defRPr>
            </a:lvl1pPr>
          </a:lstStyle>
          <a:p>
            <a:pPr lvl="0"/>
            <a:r>
              <a:rPr lang="en-US"/>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accent6"/>
                </a:solidFill>
              </a:defRPr>
            </a:lvl1pPr>
          </a:lstStyle>
          <a:p>
            <a:pPr lvl="0"/>
            <a:r>
              <a:rPr lang="en-US"/>
              <a:t>One</a:t>
            </a:r>
          </a:p>
          <a:p>
            <a:pPr lvl="0"/>
            <a:r>
              <a:rPr lang="en-US"/>
              <a:t>Two</a:t>
            </a:r>
          </a:p>
          <a:p>
            <a:pPr lvl="0"/>
            <a:r>
              <a:rPr lang="en-US"/>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accent6"/>
                </a:solidFill>
              </a:defRPr>
            </a:lvl1pPr>
          </a:lstStyle>
          <a:p>
            <a:pPr lvl="0"/>
            <a:r>
              <a:rPr lang="en-US"/>
              <a:t>Four</a:t>
            </a:r>
          </a:p>
          <a:p>
            <a:pPr lvl="0"/>
            <a:r>
              <a:rPr lang="en-US"/>
              <a:t>Five</a:t>
            </a:r>
          </a:p>
          <a:p>
            <a:pPr lvl="0"/>
            <a:r>
              <a:rPr lang="en-US"/>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accent6"/>
                </a:solidFill>
              </a:defRPr>
            </a:lvl1pPr>
          </a:lstStyle>
          <a:p>
            <a:pPr lvl="0"/>
            <a:r>
              <a:rPr lang="en-US"/>
              <a:t>Seven</a:t>
            </a:r>
          </a:p>
          <a:p>
            <a:pPr lvl="0"/>
            <a:r>
              <a:rPr lang="en-US"/>
              <a:t>Eight</a:t>
            </a:r>
          </a:p>
          <a:p>
            <a:pPr lvl="0"/>
            <a:r>
              <a:rPr lang="en-US"/>
              <a:t>Nine</a:t>
            </a:r>
          </a:p>
        </p:txBody>
      </p:sp>
    </p:spTree>
    <p:extLst>
      <p:ext uri="{BB962C8B-B14F-4D97-AF65-F5344CB8AC3E}">
        <p14:creationId xmlns:p14="http://schemas.microsoft.com/office/powerpoint/2010/main" val="174176492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p15:clr>
            <a:srgbClr val="FBAE40"/>
          </p15:clr>
        </p15:guide>
        <p15:guide id="25" orient="horz" pos="709">
          <p15:clr>
            <a:srgbClr val="FBAE40"/>
          </p15:clr>
        </p15:guide>
        <p15:guide id="26" pos="6834">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Large Number Divider 1">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4941888" y="585788"/>
            <a:ext cx="6667500" cy="690119"/>
          </a:xfrm>
        </p:spPr>
        <p:txBody>
          <a:bodyPr anchor="t">
            <a:noAutofit/>
          </a:bodyPr>
          <a:lstStyle>
            <a:lvl1pPr marL="0" indent="0">
              <a:spcAft>
                <a:spcPts val="600"/>
              </a:spcAft>
              <a:buFont typeface="Wingdings" panose="05000000000000000000" pitchFamily="2" charset="2"/>
              <a:buNone/>
              <a:defRPr sz="3600">
                <a:solidFill>
                  <a:schemeClr val="tx1"/>
                </a:solidFill>
                <a:latin typeface="+mj-lt"/>
              </a:defRPr>
            </a:lvl1pPr>
          </a:lstStyle>
          <a:p>
            <a:pPr lvl="0"/>
            <a:r>
              <a:rPr lang="en-US"/>
              <a:t>Section title</a:t>
            </a:r>
          </a:p>
        </p:txBody>
      </p: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p:nvSpPr>
        <p:spPr>
          <a:xfrm>
            <a:off x="0" y="680485"/>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1</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Tree>
    <p:extLst>
      <p:ext uri="{BB962C8B-B14F-4D97-AF65-F5344CB8AC3E}">
        <p14:creationId xmlns:p14="http://schemas.microsoft.com/office/powerpoint/2010/main" val="405828009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1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p:nvSpPr>
        <p:spPr>
          <a:xfrm>
            <a:off x="0" y="680483"/>
            <a:ext cx="4356100" cy="6177517"/>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E8663993-2CF4-0843-9834-2078442DBA7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25161276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2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p:nvSpPr>
        <p:spPr>
          <a:xfrm>
            <a:off x="0" y="680484"/>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25F75097-07A2-DA4F-AFC5-71B04739FCB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83703101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3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p:nvSpPr>
        <p:spPr>
          <a:xfrm>
            <a:off x="0" y="680484"/>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96CEF9B0-0F7A-414C-9382-56532822A96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43387617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4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p:nvSpPr>
        <p:spPr>
          <a:xfrm>
            <a:off x="0" y="680484"/>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0B03ADF2-CBA0-AB48-AC2A-77EAF2C81AA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77284928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End Slide Black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8230721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5_Large Number Divider 1">
    <p:bg>
      <p:bgRef idx="1001">
        <a:schemeClr val="bg2"/>
      </p:bgRef>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D287FF5-DA2B-6549-A430-2AB0462370E7}"/>
              </a:ext>
            </a:extLst>
          </p:cNvPr>
          <p:cNvSpPr txBox="1"/>
          <p:nvPr/>
        </p:nvSpPr>
        <p:spPr>
          <a:xfrm>
            <a:off x="0" y="680485"/>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1</a:t>
            </a:r>
          </a:p>
        </p:txBody>
      </p: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9" name="Title 1">
            <a:extLst>
              <a:ext uri="{FF2B5EF4-FFF2-40B4-BE49-F238E27FC236}">
                <a16:creationId xmlns:a16="http://schemas.microsoft.com/office/drawing/2014/main" id="{939C9626-6AB7-9442-8C32-698E08BC85A7}"/>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35375203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6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p:nvSpPr>
        <p:spPr>
          <a:xfrm>
            <a:off x="0" y="680483"/>
            <a:ext cx="4356100" cy="6177517"/>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649666AF-1BFD-C547-B312-5E30EBC9B839}"/>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69116271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7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443D24FC-F71D-C245-A2DA-55D32F6AA87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81353582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8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DA3A573E-5425-E24C-AC5B-D2C67E89FC53}"/>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2380932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9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AD9EEC05-DC95-844E-868F-EEEB231AD96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1811618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22322840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76166064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6770412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50203742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23636138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113" Type="http://schemas.openxmlformats.org/officeDocument/2006/relationships/slideLayout" Target="../slideLayouts/slideLayout113.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54" Type="http://schemas.openxmlformats.org/officeDocument/2006/relationships/slideLayout" Target="../slideLayouts/slideLayout54.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6" Type="http://schemas.openxmlformats.org/officeDocument/2006/relationships/slideLayout" Target="../slideLayouts/slideLayout106.xml"/><Relationship Id="rId114" Type="http://schemas.openxmlformats.org/officeDocument/2006/relationships/slideLayout" Target="../slideLayouts/slideLayout114.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110" Type="http://schemas.openxmlformats.org/officeDocument/2006/relationships/slideLayout" Target="../slideLayouts/slideLayout110.xml"/><Relationship Id="rId115" Type="http://schemas.openxmlformats.org/officeDocument/2006/relationships/theme" Target="../theme/theme1.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116" Type="http://schemas.openxmlformats.org/officeDocument/2006/relationships/image" Target="../media/image1.emf"/><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111" Type="http://schemas.openxmlformats.org/officeDocument/2006/relationships/slideLayout" Target="../slideLayouts/slideLayout11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116" cstate="hqprint">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54427026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 id="2147483707" r:id="rId47"/>
    <p:sldLayoutId id="2147483708" r:id="rId48"/>
    <p:sldLayoutId id="2147483709" r:id="rId49"/>
    <p:sldLayoutId id="2147483710" r:id="rId50"/>
    <p:sldLayoutId id="2147483711" r:id="rId51"/>
    <p:sldLayoutId id="2147483712" r:id="rId52"/>
    <p:sldLayoutId id="2147483713" r:id="rId53"/>
    <p:sldLayoutId id="2147483714" r:id="rId54"/>
    <p:sldLayoutId id="2147483715" r:id="rId55"/>
    <p:sldLayoutId id="2147483716" r:id="rId56"/>
    <p:sldLayoutId id="2147483717" r:id="rId57"/>
    <p:sldLayoutId id="2147483718" r:id="rId58"/>
    <p:sldLayoutId id="2147483719" r:id="rId59"/>
    <p:sldLayoutId id="2147483720" r:id="rId60"/>
    <p:sldLayoutId id="2147483721" r:id="rId61"/>
    <p:sldLayoutId id="2147483722" r:id="rId62"/>
    <p:sldLayoutId id="2147483723" r:id="rId63"/>
    <p:sldLayoutId id="2147483724" r:id="rId64"/>
    <p:sldLayoutId id="2147483725" r:id="rId65"/>
    <p:sldLayoutId id="2147483726" r:id="rId66"/>
    <p:sldLayoutId id="2147483727" r:id="rId67"/>
    <p:sldLayoutId id="2147483728" r:id="rId68"/>
    <p:sldLayoutId id="2147483729" r:id="rId69"/>
    <p:sldLayoutId id="2147483730" r:id="rId70"/>
    <p:sldLayoutId id="2147483731" r:id="rId71"/>
    <p:sldLayoutId id="2147483732" r:id="rId72"/>
    <p:sldLayoutId id="2147483733" r:id="rId73"/>
    <p:sldLayoutId id="2147483734" r:id="rId74"/>
    <p:sldLayoutId id="2147483735" r:id="rId75"/>
    <p:sldLayoutId id="2147483736" r:id="rId76"/>
    <p:sldLayoutId id="2147483737" r:id="rId77"/>
    <p:sldLayoutId id="2147483738" r:id="rId78"/>
    <p:sldLayoutId id="2147483739" r:id="rId79"/>
    <p:sldLayoutId id="2147483740" r:id="rId80"/>
    <p:sldLayoutId id="2147483741" r:id="rId81"/>
    <p:sldLayoutId id="2147483742" r:id="rId82"/>
    <p:sldLayoutId id="2147483743" r:id="rId83"/>
    <p:sldLayoutId id="2147483744" r:id="rId84"/>
    <p:sldLayoutId id="2147483745" r:id="rId85"/>
    <p:sldLayoutId id="2147483746" r:id="rId86"/>
    <p:sldLayoutId id="2147483747" r:id="rId87"/>
    <p:sldLayoutId id="2147483748" r:id="rId88"/>
    <p:sldLayoutId id="2147483749" r:id="rId89"/>
    <p:sldLayoutId id="2147483750" r:id="rId90"/>
    <p:sldLayoutId id="2147483751" r:id="rId91"/>
    <p:sldLayoutId id="2147483752" r:id="rId92"/>
    <p:sldLayoutId id="2147483753" r:id="rId93"/>
    <p:sldLayoutId id="2147483754" r:id="rId94"/>
    <p:sldLayoutId id="2147483755" r:id="rId95"/>
    <p:sldLayoutId id="2147483756" r:id="rId96"/>
    <p:sldLayoutId id="2147483757" r:id="rId97"/>
    <p:sldLayoutId id="2147483758" r:id="rId98"/>
    <p:sldLayoutId id="2147483759" r:id="rId99"/>
    <p:sldLayoutId id="2147483760" r:id="rId100"/>
    <p:sldLayoutId id="2147483761" r:id="rId101"/>
    <p:sldLayoutId id="2147483762" r:id="rId102"/>
    <p:sldLayoutId id="2147483763" r:id="rId103"/>
    <p:sldLayoutId id="2147483764" r:id="rId104"/>
    <p:sldLayoutId id="2147483765" r:id="rId105"/>
    <p:sldLayoutId id="2147483766" r:id="rId106"/>
    <p:sldLayoutId id="2147483767" r:id="rId107"/>
    <p:sldLayoutId id="2147483768" r:id="rId108"/>
    <p:sldLayoutId id="2147483769" r:id="rId109"/>
    <p:sldLayoutId id="2147483770" r:id="rId110"/>
    <p:sldLayoutId id="2147483771" r:id="rId111"/>
    <p:sldLayoutId id="2147483772" r:id="rId112"/>
    <p:sldLayoutId id="2147483773" r:id="rId113"/>
    <p:sldLayoutId id="2147483774" r:id="rId114"/>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s://github.com/cjoakim/azure-cosmosdb-altgraph" TargetMode="External"/><Relationship Id="rId2" Type="http://schemas.openxmlformats.org/officeDocument/2006/relationships/hyperlink" Target="https://www.linkedin.com/in/chris-joakim-4859b89" TargetMode="External"/><Relationship Id="rId1" Type="http://schemas.openxmlformats.org/officeDocument/2006/relationships/slideLayout" Target="../slideLayouts/slideLayout3.xml"/><Relationship Id="rId5" Type="http://schemas.openxmlformats.org/officeDocument/2006/relationships/image" Target="../media/image22.png"/><Relationship Id="rId4" Type="http://schemas.openxmlformats.org/officeDocument/2006/relationships/hyperlink" Target="https://www.youtube.com/watch?v=SGih_Kj_1yk" TargetMode="External"/></Relationships>
</file>

<file path=ppt/slides/_rels/slide1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14.xml"/></Relationships>
</file>

<file path=ppt/slides/_rels/slide1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14.xml"/></Relationships>
</file>

<file path=ppt/slides/_rels/slide12.xml.rels><?xml version="1.0" encoding="UTF-8" standalone="yes"?>
<Relationships xmlns="http://schemas.openxmlformats.org/package/2006/relationships"><Relationship Id="rId3" Type="http://schemas.openxmlformats.org/officeDocument/2006/relationships/hyperlink" Target="https://docs.microsoft.com/en-us/azure/cosmos-db/integrated-cache" TargetMode="External"/><Relationship Id="rId2" Type="http://schemas.openxmlformats.org/officeDocument/2006/relationships/hyperlink" Target="https://azure.microsoft.com/en-us/services/cache/" TargetMode="External"/><Relationship Id="rId1" Type="http://schemas.openxmlformats.org/officeDocument/2006/relationships/slideLayout" Target="../slideLayouts/slideLayout114.xml"/></Relationships>
</file>

<file path=ppt/slides/_rels/slide13.xml.rels><?xml version="1.0" encoding="UTF-8" standalone="yes"?>
<Relationships xmlns="http://schemas.openxmlformats.org/package/2006/relationships"><Relationship Id="rId3" Type="http://schemas.openxmlformats.org/officeDocument/2006/relationships/hyperlink" Target="https://docs.microsoft.com/en-us/azure/developer/java/spring-framework/how-to-guides-spring-data-cosmosdb" TargetMode="External"/><Relationship Id="rId2" Type="http://schemas.openxmlformats.org/officeDocument/2006/relationships/hyperlink" Target="https://spring.io/projects/spring-boot" TargetMode="External"/><Relationship Id="rId1" Type="http://schemas.openxmlformats.org/officeDocument/2006/relationships/slideLayout" Target="../slideLayouts/slideLayout114.xml"/><Relationship Id="rId4" Type="http://schemas.openxmlformats.org/officeDocument/2006/relationships/hyperlink" Target="https://projectlombok.org/" TargetMode="External"/></Relationships>
</file>

<file path=ppt/slides/_rels/slide14.xml.rels><?xml version="1.0" encoding="UTF-8" standalone="yes"?>
<Relationships xmlns="http://schemas.openxmlformats.org/package/2006/relationships"><Relationship Id="rId2" Type="http://schemas.openxmlformats.org/officeDocument/2006/relationships/hyperlink" Target="https://jgrapht.org/" TargetMode="External"/><Relationship Id="rId1" Type="http://schemas.openxmlformats.org/officeDocument/2006/relationships/slideLayout" Target="../slideLayouts/slideLayout114.xml"/></Relationships>
</file>

<file path=ppt/slides/_rels/slide15.xml.rels><?xml version="1.0" encoding="UTF-8" standalone="yes"?>
<Relationships xmlns="http://schemas.openxmlformats.org/package/2006/relationships"><Relationship Id="rId3" Type="http://schemas.openxmlformats.org/officeDocument/2006/relationships/hyperlink" Target="https://learn.microsoft.com/en-us/azure/cosmos-db/graph/graph-visualization-partners" TargetMode="External"/><Relationship Id="rId2" Type="http://schemas.openxmlformats.org/officeDocument/2006/relationships/hyperlink" Target="https://d3js.org/" TargetMode="External"/><Relationship Id="rId1" Type="http://schemas.openxmlformats.org/officeDocument/2006/relationships/slideLayout" Target="../slideLayouts/slideLayout114.xml"/><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hyperlink" Target="https://github.com/Azure-Samples/azure-cosmos-db-graph-npm-bom-sample" TargetMode="External"/><Relationship Id="rId1" Type="http://schemas.openxmlformats.org/officeDocument/2006/relationships/slideLayout" Target="../slideLayouts/slideLayout114.xml"/></Relationships>
</file>

<file path=ppt/slides/_rels/slide17.xml.rels><?xml version="1.0" encoding="UTF-8" standalone="yes"?>
<Relationships xmlns="http://schemas.openxmlformats.org/package/2006/relationships"><Relationship Id="rId3" Type="http://schemas.openxmlformats.org/officeDocument/2006/relationships/hyperlink" Target="https://github.com/cjoakim/azure-cosmosdb-synapse-link" TargetMode="External"/><Relationship Id="rId2" Type="http://schemas.openxmlformats.org/officeDocument/2006/relationships/hyperlink" Target="https://docs.microsoft.com/en-us/azure/cosmos-db/synapse-link" TargetMode="External"/><Relationship Id="rId1" Type="http://schemas.openxmlformats.org/officeDocument/2006/relationships/slideLayout" Target="../slideLayouts/slideLayout114.xml"/><Relationship Id="rId6" Type="http://schemas.openxmlformats.org/officeDocument/2006/relationships/hyperlink" Target="https://docs.microsoft.com/en-us/azure/cosmos-db/serverless" TargetMode="External"/><Relationship Id="rId5" Type="http://schemas.openxmlformats.org/officeDocument/2006/relationships/hyperlink" Target="https://docs.microsoft.com/en-us/azure/cosmos-db/set-throughput" TargetMode="External"/><Relationship Id="rId4" Type="http://schemas.openxmlformats.org/officeDocument/2006/relationships/hyperlink" Target="https://docs.microsoft.com/en-us/azure/cosmos-db/hierarchical-partition-keys"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4.xml"/></Relationships>
</file>

<file path=ppt/slides/_rels/slide1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14.xml"/></Relationships>
</file>

<file path=ppt/slides/_rels/slide2.xml.rels><?xml version="1.0" encoding="UTF-8" standalone="yes"?>
<Relationships xmlns="http://schemas.openxmlformats.org/package/2006/relationships"><Relationship Id="rId2" Type="http://schemas.openxmlformats.org/officeDocument/2006/relationships/hyperlink" Target="https://github.com/cjoakim/azure-cosmosdb-altgraph" TargetMode="External"/><Relationship Id="rId1" Type="http://schemas.openxmlformats.org/officeDocument/2006/relationships/slideLayout" Target="../slideLayouts/slideLayout114.xml"/></Relationships>
</file>

<file path=ppt/slides/_rels/slide2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1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4.xml"/></Relationships>
</file>

<file path=ppt/slides/_rels/slide2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1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4.xml"/></Relationships>
</file>

<file path=ppt/slides/_rels/slide2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14.xml"/></Relationships>
</file>

<file path=ppt/slides/_rels/slide2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14.xml"/></Relationships>
</file>

<file path=ppt/slides/_rels/slide2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14.xml"/></Relationships>
</file>

<file path=ppt/slides/_rels/slide2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14.xml"/></Relationships>
</file>

<file path=ppt/slides/_rels/slide2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14.xml"/></Relationships>
</file>

<file path=ppt/slides/_rels/slide2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1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4.xml"/></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14.xml"/></Relationships>
</file>

<file path=ppt/slides/_rels/slide3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14.xml"/></Relationships>
</file>

<file path=ppt/slides/_rels/slide3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14.xml"/></Relationships>
</file>

<file path=ppt/slides/_rels/slide3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14.xml"/></Relationships>
</file>

<file path=ppt/slides/_rels/slide3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14.xml"/></Relationships>
</file>

<file path=ppt/slides/_rels/slide3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14.xml"/></Relationships>
</file>

<file path=ppt/slides/_rels/slide3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14.xml"/></Relationships>
</file>

<file path=ppt/slides/_rels/slide3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14.xml"/></Relationships>
</file>

<file path=ppt/slides/_rels/slide3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1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12.xml"/></Relationships>
</file>

<file path=ppt/slides/_rels/slide4.xml.rels><?xml version="1.0" encoding="UTF-8" standalone="yes"?>
<Relationships xmlns="http://schemas.openxmlformats.org/package/2006/relationships"><Relationship Id="rId2" Type="http://schemas.openxmlformats.org/officeDocument/2006/relationships/hyperlink" Target="https://www.youtube.com/playlist?list=PLmamF3YkHLoKMzT3gP4oqHiJbjMaiiLEh" TargetMode="External"/><Relationship Id="rId1" Type="http://schemas.openxmlformats.org/officeDocument/2006/relationships/slideLayout" Target="../slideLayouts/slideLayout114.xml"/></Relationships>
</file>

<file path=ppt/slides/_rels/slide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14.xml"/></Relationships>
</file>

<file path=ppt/slides/_rels/slide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14.xml"/></Relationships>
</file>

<file path=ppt/slides/_rels/slide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1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4.xml"/></Relationships>
</file>

<file path=ppt/slides/_rels/slide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F0A0438-699A-4803-ACE7-249E3D6C21A7}"/>
              </a:ext>
            </a:extLst>
          </p:cNvPr>
          <p:cNvSpPr>
            <a:spLocks noGrp="1"/>
          </p:cNvSpPr>
          <p:nvPr>
            <p:ph type="title"/>
          </p:nvPr>
        </p:nvSpPr>
        <p:spPr>
          <a:xfrm>
            <a:off x="584200" y="2038369"/>
            <a:ext cx="9144000" cy="553998"/>
          </a:xfrm>
        </p:spPr>
        <p:txBody>
          <a:bodyPr/>
          <a:lstStyle/>
          <a:p>
            <a:r>
              <a:rPr lang="en-US" b="1" i="0" dirty="0">
                <a:solidFill>
                  <a:srgbClr val="FFFFFF"/>
                </a:solidFill>
                <a:effectLst/>
                <a:latin typeface="Segoe UI" panose="020B0502040204020203" pitchFamily="34" charset="0"/>
              </a:rPr>
              <a:t>Azure </a:t>
            </a:r>
            <a:r>
              <a:rPr lang="en-US" b="1" i="0" dirty="0" err="1">
                <a:solidFill>
                  <a:srgbClr val="FFFFFF"/>
                </a:solidFill>
                <a:effectLst/>
                <a:latin typeface="Segoe UI" panose="020B0502040204020203" pitchFamily="34" charset="0"/>
              </a:rPr>
              <a:t>CosmosDB</a:t>
            </a:r>
            <a:r>
              <a:rPr lang="en-US" b="1" i="0" dirty="0">
                <a:solidFill>
                  <a:srgbClr val="FFFFFF"/>
                </a:solidFill>
                <a:effectLst/>
                <a:latin typeface="Segoe UI" panose="020B0502040204020203" pitchFamily="34" charset="0"/>
              </a:rPr>
              <a:t> – </a:t>
            </a:r>
            <a:r>
              <a:rPr lang="en-US" b="1" i="0">
                <a:solidFill>
                  <a:srgbClr val="FFFFFF"/>
                </a:solidFill>
                <a:effectLst/>
                <a:latin typeface="Segoe UI" panose="020B0502040204020203" pitchFamily="34" charset="0"/>
              </a:rPr>
              <a:t>AltGraph</a:t>
            </a:r>
            <a:endParaRPr lang="en-US" dirty="0"/>
          </a:p>
        </p:txBody>
      </p:sp>
      <p:sp>
        <p:nvSpPr>
          <p:cNvPr id="5" name="Text Placeholder 4">
            <a:extLst>
              <a:ext uri="{FF2B5EF4-FFF2-40B4-BE49-F238E27FC236}">
                <a16:creationId xmlns:a16="http://schemas.microsoft.com/office/drawing/2014/main" id="{3E494F2E-BB79-4B86-A73D-0A74055360F0}"/>
              </a:ext>
            </a:extLst>
          </p:cNvPr>
          <p:cNvSpPr>
            <a:spLocks noGrp="1"/>
          </p:cNvSpPr>
          <p:nvPr>
            <p:ph type="body" sz="quarter" idx="12"/>
          </p:nvPr>
        </p:nvSpPr>
        <p:spPr>
          <a:xfrm>
            <a:off x="584200" y="2683683"/>
            <a:ext cx="9144000" cy="2810424"/>
          </a:xfrm>
        </p:spPr>
        <p:txBody>
          <a:bodyPr/>
          <a:lstStyle/>
          <a:p>
            <a:endParaRPr lang="en-US" dirty="0"/>
          </a:p>
          <a:p>
            <a:r>
              <a:rPr lang="en-US" dirty="0"/>
              <a:t>Chris Joakim, Microsoft, </a:t>
            </a:r>
            <a:r>
              <a:rPr lang="en-US" dirty="0" err="1"/>
              <a:t>CosmosDB</a:t>
            </a:r>
            <a:r>
              <a:rPr lang="en-US" dirty="0"/>
              <a:t> Global Black Belt (GBB)</a:t>
            </a:r>
          </a:p>
          <a:p>
            <a:r>
              <a:rPr lang="en-US" dirty="0">
                <a:hlinkClick r:id="rId2"/>
              </a:rPr>
              <a:t>https://www.linkedin.com/in/chris-joakim-4859b89</a:t>
            </a:r>
            <a:endParaRPr lang="en-US" dirty="0"/>
          </a:p>
          <a:p>
            <a:r>
              <a:rPr lang="en-US" dirty="0">
                <a:hlinkClick r:id="rId3"/>
              </a:rPr>
              <a:t>https://github.com/cjoakim/azure-cosmosdb-altgraph</a:t>
            </a:r>
            <a:endParaRPr lang="en-US" dirty="0"/>
          </a:p>
          <a:p>
            <a:r>
              <a:rPr lang="en-US" dirty="0">
                <a:hlinkClick r:id="rId4"/>
              </a:rPr>
              <a:t>https://www.youtube.com/watch?v=SGih_Kj_1yk</a:t>
            </a:r>
            <a:endParaRPr lang="en-US" dirty="0"/>
          </a:p>
          <a:p>
            <a:endParaRPr lang="en-US" dirty="0"/>
          </a:p>
          <a:p>
            <a:r>
              <a:rPr lang="en-US" dirty="0"/>
              <a:t> </a:t>
            </a:r>
          </a:p>
          <a:p>
            <a:endParaRPr lang="en-US" dirty="0"/>
          </a:p>
        </p:txBody>
      </p:sp>
      <p:pic>
        <p:nvPicPr>
          <p:cNvPr id="11" name="Picture 10" descr="Icon&#10;&#10;Description automatically generated">
            <a:extLst>
              <a:ext uri="{FF2B5EF4-FFF2-40B4-BE49-F238E27FC236}">
                <a16:creationId xmlns:a16="http://schemas.microsoft.com/office/drawing/2014/main" id="{4B38226E-FC6F-BE76-79E9-DEF7C3AF721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4707467"/>
            <a:ext cx="2783714" cy="1461450"/>
          </a:xfrm>
          <a:prstGeom prst="rect">
            <a:avLst/>
          </a:prstGeom>
        </p:spPr>
      </p:pic>
    </p:spTree>
    <p:extLst>
      <p:ext uri="{BB962C8B-B14F-4D97-AF65-F5344CB8AC3E}">
        <p14:creationId xmlns:p14="http://schemas.microsoft.com/office/powerpoint/2010/main" val="3054645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BB390-B73E-4812-940C-A2213C93E2DC}"/>
              </a:ext>
            </a:extLst>
          </p:cNvPr>
          <p:cNvSpPr>
            <a:spLocks noGrp="1"/>
          </p:cNvSpPr>
          <p:nvPr>
            <p:ph type="title"/>
          </p:nvPr>
        </p:nvSpPr>
        <p:spPr>
          <a:xfrm>
            <a:off x="455995" y="620428"/>
            <a:ext cx="11306469" cy="397545"/>
          </a:xfrm>
        </p:spPr>
        <p:txBody>
          <a:bodyPr/>
          <a:lstStyle/>
          <a:p>
            <a:r>
              <a:rPr lang="en-US" dirty="0">
                <a:solidFill>
                  <a:schemeClr val="accent2">
                    <a:lumMod val="60000"/>
                    <a:lumOff val="40000"/>
                  </a:schemeClr>
                </a:solidFill>
                <a:cs typeface="Segoe UI Semibold"/>
              </a:rPr>
              <a:t>Design Foundations:  The concept of an Index (as in Book)</a:t>
            </a:r>
            <a:endParaRPr lang="en-US" dirty="0">
              <a:solidFill>
                <a:schemeClr val="accent2">
                  <a:lumMod val="60000"/>
                  <a:lumOff val="40000"/>
                </a:schemeClr>
              </a:solidFill>
            </a:endParaRPr>
          </a:p>
        </p:txBody>
      </p:sp>
      <p:sp>
        <p:nvSpPr>
          <p:cNvPr id="3" name="Text Placeholder 2">
            <a:extLst>
              <a:ext uri="{FF2B5EF4-FFF2-40B4-BE49-F238E27FC236}">
                <a16:creationId xmlns:a16="http://schemas.microsoft.com/office/drawing/2014/main" id="{AC3E1E3F-8E9B-4AA3-AFD9-4D7278053F9A}"/>
              </a:ext>
            </a:extLst>
          </p:cNvPr>
          <p:cNvSpPr>
            <a:spLocks noGrp="1"/>
          </p:cNvSpPr>
          <p:nvPr>
            <p:ph type="body" sz="quarter" idx="10"/>
          </p:nvPr>
        </p:nvSpPr>
        <p:spPr>
          <a:xfrm>
            <a:off x="455995" y="1922586"/>
            <a:ext cx="9384447" cy="1200329"/>
          </a:xfrm>
        </p:spPr>
        <p:txBody>
          <a:bodyPr vert="horz" wrap="square" lIns="0" tIns="0" rIns="0" bIns="0" rtlCol="0" anchor="t">
            <a:spAutoFit/>
          </a:bodyPr>
          <a:lstStyle/>
          <a:p>
            <a:pPr marL="280035" indent="-280035">
              <a:lnSpc>
                <a:spcPct val="150000"/>
              </a:lnSpc>
              <a:spcAft>
                <a:spcPts val="588"/>
              </a:spcAft>
              <a:buFont typeface="Arial,Sans-Serif" panose="020B0604020202020204" pitchFamily="34" charset="0"/>
            </a:pPr>
            <a:endParaRPr lang="en-US" dirty="0">
              <a:ea typeface="+mn-lt"/>
              <a:cs typeface="+mn-lt"/>
            </a:endParaRPr>
          </a:p>
          <a:p>
            <a:pPr marL="280035" indent="-280035">
              <a:lnSpc>
                <a:spcPct val="90000"/>
              </a:lnSpc>
              <a:spcAft>
                <a:spcPts val="588"/>
              </a:spcAft>
              <a:buFont typeface="Arial,Sans-Serif" panose="020B0604020202020204" pitchFamily="34" charset="0"/>
              <a:buChar char="•"/>
            </a:pPr>
            <a:endParaRPr lang="en-US" dirty="0">
              <a:ea typeface="+mn-lt"/>
              <a:cs typeface="+mn-lt"/>
            </a:endParaRPr>
          </a:p>
          <a:p>
            <a:pPr marL="335915" indent="-335915"/>
            <a:endParaRPr lang="en-US" dirty="0">
              <a:ea typeface="+mn-lt"/>
              <a:cs typeface="+mn-lt"/>
            </a:endParaRPr>
          </a:p>
        </p:txBody>
      </p:sp>
      <p:sp>
        <p:nvSpPr>
          <p:cNvPr id="4" name="TextBox 3">
            <a:extLst>
              <a:ext uri="{FF2B5EF4-FFF2-40B4-BE49-F238E27FC236}">
                <a16:creationId xmlns:a16="http://schemas.microsoft.com/office/drawing/2014/main" id="{40C999F7-4F4C-403D-A55C-E359CFC56B8B}"/>
              </a:ext>
            </a:extLst>
          </p:cNvPr>
          <p:cNvSpPr txBox="1"/>
          <p:nvPr/>
        </p:nvSpPr>
        <p:spPr>
          <a:xfrm>
            <a:off x="587022" y="2756027"/>
            <a:ext cx="3691467" cy="1957459"/>
          </a:xfrm>
          <a:prstGeom prst="rect">
            <a:avLst/>
          </a:prstGeom>
          <a:noFill/>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a:buFont typeface="Arial" panose="020B0604020202020204" pitchFamily="34" charset="0"/>
              <a:buChar char="•"/>
            </a:pPr>
            <a:endParaRPr lang="en-US" sz="1800" dirty="0">
              <a:cs typeface="Segoe UI"/>
            </a:endParaRPr>
          </a:p>
          <a:p>
            <a:r>
              <a:rPr lang="en-US" sz="1800" dirty="0">
                <a:cs typeface="Segoe UI"/>
              </a:rPr>
              <a:t>Indexes enable you to quickly </a:t>
            </a:r>
          </a:p>
          <a:p>
            <a:r>
              <a:rPr lang="en-US" sz="1800" dirty="0">
                <a:cs typeface="Segoe UI"/>
              </a:rPr>
              <a:t>find what you’re looking for.</a:t>
            </a:r>
          </a:p>
          <a:p>
            <a:endParaRPr lang="en-US" sz="1800" dirty="0">
              <a:cs typeface="Segoe UI"/>
            </a:endParaRPr>
          </a:p>
          <a:p>
            <a:r>
              <a:rPr lang="en-US" sz="1800" dirty="0">
                <a:cs typeface="Segoe UI"/>
              </a:rPr>
              <a:t>It’s quite small relative to the size of the Book it indexes.</a:t>
            </a:r>
          </a:p>
        </p:txBody>
      </p:sp>
      <p:sp>
        <p:nvSpPr>
          <p:cNvPr id="9" name="Rectangle 8">
            <a:extLst>
              <a:ext uri="{FF2B5EF4-FFF2-40B4-BE49-F238E27FC236}">
                <a16:creationId xmlns:a16="http://schemas.microsoft.com/office/drawing/2014/main" id="{E3743541-CC54-4122-901F-31E4C928C0B5}"/>
              </a:ext>
            </a:extLst>
          </p:cNvPr>
          <p:cNvSpPr/>
          <p:nvPr/>
        </p:nvSpPr>
        <p:spPr bwMode="auto">
          <a:xfrm>
            <a:off x="5667829" y="968829"/>
            <a:ext cx="914400"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C15BA176-C466-49D4-B33F-D61EDF0FB711}"/>
              </a:ext>
            </a:extLst>
          </p:cNvPr>
          <p:cNvSpPr/>
          <p:nvPr/>
        </p:nvSpPr>
        <p:spPr bwMode="auto">
          <a:xfrm>
            <a:off x="8432798" y="5417455"/>
            <a:ext cx="1807027"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a:extLst>
              <a:ext uri="{FF2B5EF4-FFF2-40B4-BE49-F238E27FC236}">
                <a16:creationId xmlns:a16="http://schemas.microsoft.com/office/drawing/2014/main" id="{34DBF81F-4274-4E2A-AAB7-489C7A6E6394}"/>
              </a:ext>
            </a:extLst>
          </p:cNvPr>
          <p:cNvSpPr/>
          <p:nvPr/>
        </p:nvSpPr>
        <p:spPr bwMode="auto">
          <a:xfrm>
            <a:off x="11442970" y="1188395"/>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a:extLst>
              <a:ext uri="{FF2B5EF4-FFF2-40B4-BE49-F238E27FC236}">
                <a16:creationId xmlns:a16="http://schemas.microsoft.com/office/drawing/2014/main" id="{9B6E6037-C806-4A4B-A60D-ABC4892E98B9}"/>
              </a:ext>
            </a:extLst>
          </p:cNvPr>
          <p:cNvSpPr/>
          <p:nvPr/>
        </p:nvSpPr>
        <p:spPr bwMode="auto">
          <a:xfrm>
            <a:off x="11370012" y="1139756"/>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descr="Table&#10;&#10;Description automatically generated">
            <a:extLst>
              <a:ext uri="{FF2B5EF4-FFF2-40B4-BE49-F238E27FC236}">
                <a16:creationId xmlns:a16="http://schemas.microsoft.com/office/drawing/2014/main" id="{B57F634D-2850-339D-B972-785CEC8D86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90582" y="1469630"/>
            <a:ext cx="4118762" cy="5025870"/>
          </a:xfrm>
          <a:prstGeom prst="rect">
            <a:avLst/>
          </a:prstGeom>
        </p:spPr>
      </p:pic>
    </p:spTree>
    <p:extLst>
      <p:ext uri="{BB962C8B-B14F-4D97-AF65-F5344CB8AC3E}">
        <p14:creationId xmlns:p14="http://schemas.microsoft.com/office/powerpoint/2010/main" val="1876222774"/>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BB390-B73E-4812-940C-A2213C93E2DC}"/>
              </a:ext>
            </a:extLst>
          </p:cNvPr>
          <p:cNvSpPr>
            <a:spLocks noGrp="1"/>
          </p:cNvSpPr>
          <p:nvPr>
            <p:ph type="title"/>
          </p:nvPr>
        </p:nvSpPr>
        <p:spPr>
          <a:xfrm>
            <a:off x="455995" y="620428"/>
            <a:ext cx="11306469" cy="397545"/>
          </a:xfrm>
        </p:spPr>
        <p:txBody>
          <a:bodyPr/>
          <a:lstStyle/>
          <a:p>
            <a:r>
              <a:rPr lang="en-US" dirty="0">
                <a:solidFill>
                  <a:schemeClr val="accent2">
                    <a:lumMod val="60000"/>
                    <a:lumOff val="40000"/>
                  </a:schemeClr>
                </a:solidFill>
                <a:cs typeface="Segoe UI Semibold"/>
              </a:rPr>
              <a:t>Design Foundations:  </a:t>
            </a:r>
            <a:r>
              <a:rPr lang="en-US" dirty="0" err="1">
                <a:solidFill>
                  <a:schemeClr val="accent2">
                    <a:lumMod val="60000"/>
                    <a:lumOff val="40000"/>
                  </a:schemeClr>
                </a:solidFill>
                <a:cs typeface="Segoe UI Semibold"/>
              </a:rPr>
              <a:t>CosmosDB</a:t>
            </a:r>
            <a:r>
              <a:rPr lang="en-US" dirty="0">
                <a:solidFill>
                  <a:schemeClr val="accent2">
                    <a:lumMod val="60000"/>
                    <a:lumOff val="40000"/>
                  </a:schemeClr>
                </a:solidFill>
                <a:cs typeface="Segoe UI Semibold"/>
              </a:rPr>
              <a:t> Partitioning</a:t>
            </a:r>
            <a:endParaRPr lang="en-US" dirty="0">
              <a:solidFill>
                <a:schemeClr val="accent2">
                  <a:lumMod val="60000"/>
                  <a:lumOff val="40000"/>
                </a:schemeClr>
              </a:solidFill>
            </a:endParaRPr>
          </a:p>
        </p:txBody>
      </p:sp>
      <p:sp>
        <p:nvSpPr>
          <p:cNvPr id="3" name="Text Placeholder 2">
            <a:extLst>
              <a:ext uri="{FF2B5EF4-FFF2-40B4-BE49-F238E27FC236}">
                <a16:creationId xmlns:a16="http://schemas.microsoft.com/office/drawing/2014/main" id="{AC3E1E3F-8E9B-4AA3-AFD9-4D7278053F9A}"/>
              </a:ext>
            </a:extLst>
          </p:cNvPr>
          <p:cNvSpPr>
            <a:spLocks noGrp="1"/>
          </p:cNvSpPr>
          <p:nvPr>
            <p:ph type="body" sz="quarter" idx="10"/>
          </p:nvPr>
        </p:nvSpPr>
        <p:spPr>
          <a:xfrm>
            <a:off x="455995" y="1922586"/>
            <a:ext cx="9384447" cy="1200329"/>
          </a:xfrm>
        </p:spPr>
        <p:txBody>
          <a:bodyPr vert="horz" wrap="square" lIns="0" tIns="0" rIns="0" bIns="0" rtlCol="0" anchor="t">
            <a:spAutoFit/>
          </a:bodyPr>
          <a:lstStyle/>
          <a:p>
            <a:pPr marL="280035" indent="-280035">
              <a:lnSpc>
                <a:spcPct val="150000"/>
              </a:lnSpc>
              <a:spcAft>
                <a:spcPts val="588"/>
              </a:spcAft>
              <a:buFont typeface="Arial,Sans-Serif" panose="020B0604020202020204" pitchFamily="34" charset="0"/>
            </a:pPr>
            <a:endParaRPr lang="en-US" dirty="0">
              <a:ea typeface="+mn-lt"/>
              <a:cs typeface="+mn-lt"/>
            </a:endParaRPr>
          </a:p>
          <a:p>
            <a:pPr marL="280035" indent="-280035">
              <a:lnSpc>
                <a:spcPct val="90000"/>
              </a:lnSpc>
              <a:spcAft>
                <a:spcPts val="588"/>
              </a:spcAft>
              <a:buFont typeface="Arial,Sans-Serif" panose="020B0604020202020204" pitchFamily="34" charset="0"/>
              <a:buChar char="•"/>
            </a:pPr>
            <a:endParaRPr lang="en-US" dirty="0">
              <a:ea typeface="+mn-lt"/>
              <a:cs typeface="+mn-lt"/>
            </a:endParaRPr>
          </a:p>
          <a:p>
            <a:pPr marL="335915" indent="-335915"/>
            <a:endParaRPr lang="en-US" dirty="0">
              <a:ea typeface="+mn-lt"/>
              <a:cs typeface="+mn-lt"/>
            </a:endParaRPr>
          </a:p>
        </p:txBody>
      </p:sp>
      <p:sp>
        <p:nvSpPr>
          <p:cNvPr id="4" name="TextBox 3">
            <a:extLst>
              <a:ext uri="{FF2B5EF4-FFF2-40B4-BE49-F238E27FC236}">
                <a16:creationId xmlns:a16="http://schemas.microsoft.com/office/drawing/2014/main" id="{40C999F7-4F4C-403D-A55C-E359CFC56B8B}"/>
              </a:ext>
            </a:extLst>
          </p:cNvPr>
          <p:cNvSpPr txBox="1"/>
          <p:nvPr/>
        </p:nvSpPr>
        <p:spPr>
          <a:xfrm>
            <a:off x="2021304" y="5347723"/>
            <a:ext cx="7684169" cy="1126462"/>
          </a:xfrm>
          <a:prstGeom prst="rect">
            <a:avLst/>
          </a:prstGeom>
          <a:noFill/>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r>
              <a:rPr lang="en-US" sz="1800" dirty="0">
                <a:cs typeface="Segoe UI"/>
              </a:rPr>
              <a:t>Reads within the same logical and physical partition are faster.</a:t>
            </a:r>
          </a:p>
          <a:p>
            <a:r>
              <a:rPr lang="en-US" sz="1800" dirty="0">
                <a:cs typeface="Segoe UI"/>
              </a:rPr>
              <a:t>The </a:t>
            </a:r>
            <a:r>
              <a:rPr lang="en-US" sz="1800" b="1" dirty="0">
                <a:cs typeface="Segoe UI"/>
              </a:rPr>
              <a:t>Triples</a:t>
            </a:r>
            <a:r>
              <a:rPr lang="en-US" sz="1800" dirty="0">
                <a:cs typeface="Segoe UI"/>
              </a:rPr>
              <a:t> and </a:t>
            </a:r>
            <a:r>
              <a:rPr lang="en-US" sz="1800" b="1" dirty="0">
                <a:cs typeface="Segoe UI"/>
              </a:rPr>
              <a:t>Seed Data </a:t>
            </a:r>
            <a:r>
              <a:rPr lang="en-US" sz="1800" dirty="0">
                <a:cs typeface="Segoe UI"/>
              </a:rPr>
              <a:t>(see following pages) can reside in the same logical partition.</a:t>
            </a:r>
          </a:p>
        </p:txBody>
      </p:sp>
      <p:sp>
        <p:nvSpPr>
          <p:cNvPr id="9" name="Rectangle 8">
            <a:extLst>
              <a:ext uri="{FF2B5EF4-FFF2-40B4-BE49-F238E27FC236}">
                <a16:creationId xmlns:a16="http://schemas.microsoft.com/office/drawing/2014/main" id="{E3743541-CC54-4122-901F-31E4C928C0B5}"/>
              </a:ext>
            </a:extLst>
          </p:cNvPr>
          <p:cNvSpPr/>
          <p:nvPr/>
        </p:nvSpPr>
        <p:spPr bwMode="auto">
          <a:xfrm>
            <a:off x="5667829" y="968829"/>
            <a:ext cx="914400"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C15BA176-C466-49D4-B33F-D61EDF0FB711}"/>
              </a:ext>
            </a:extLst>
          </p:cNvPr>
          <p:cNvSpPr/>
          <p:nvPr/>
        </p:nvSpPr>
        <p:spPr bwMode="auto">
          <a:xfrm>
            <a:off x="8432798" y="5417455"/>
            <a:ext cx="1807027"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a:extLst>
              <a:ext uri="{FF2B5EF4-FFF2-40B4-BE49-F238E27FC236}">
                <a16:creationId xmlns:a16="http://schemas.microsoft.com/office/drawing/2014/main" id="{34DBF81F-4274-4E2A-AAB7-489C7A6E6394}"/>
              </a:ext>
            </a:extLst>
          </p:cNvPr>
          <p:cNvSpPr/>
          <p:nvPr/>
        </p:nvSpPr>
        <p:spPr bwMode="auto">
          <a:xfrm>
            <a:off x="11442970" y="1188395"/>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a:extLst>
              <a:ext uri="{FF2B5EF4-FFF2-40B4-BE49-F238E27FC236}">
                <a16:creationId xmlns:a16="http://schemas.microsoft.com/office/drawing/2014/main" id="{9B6E6037-C806-4A4B-A60D-ABC4892E98B9}"/>
              </a:ext>
            </a:extLst>
          </p:cNvPr>
          <p:cNvSpPr/>
          <p:nvPr/>
        </p:nvSpPr>
        <p:spPr bwMode="auto">
          <a:xfrm>
            <a:off x="11370012" y="1139756"/>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descr="Diagram&#10;&#10;Description automatically generated">
            <a:extLst>
              <a:ext uri="{FF2B5EF4-FFF2-40B4-BE49-F238E27FC236}">
                <a16:creationId xmlns:a16="http://schemas.microsoft.com/office/drawing/2014/main" id="{EE1F6905-0B93-B818-6F96-A1D1C2D241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77153" y="1825527"/>
            <a:ext cx="7381352" cy="2903815"/>
          </a:xfrm>
          <a:prstGeom prst="rect">
            <a:avLst/>
          </a:prstGeom>
        </p:spPr>
      </p:pic>
    </p:spTree>
    <p:extLst>
      <p:ext uri="{BB962C8B-B14F-4D97-AF65-F5344CB8AC3E}">
        <p14:creationId xmlns:p14="http://schemas.microsoft.com/office/powerpoint/2010/main" val="3183563108"/>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BB390-B73E-4812-940C-A2213C93E2DC}"/>
              </a:ext>
            </a:extLst>
          </p:cNvPr>
          <p:cNvSpPr>
            <a:spLocks noGrp="1"/>
          </p:cNvSpPr>
          <p:nvPr>
            <p:ph type="title"/>
          </p:nvPr>
        </p:nvSpPr>
        <p:spPr>
          <a:xfrm>
            <a:off x="455995" y="620428"/>
            <a:ext cx="11306469" cy="397545"/>
          </a:xfrm>
        </p:spPr>
        <p:txBody>
          <a:bodyPr/>
          <a:lstStyle/>
          <a:p>
            <a:r>
              <a:rPr lang="en-US" dirty="0">
                <a:solidFill>
                  <a:schemeClr val="accent2">
                    <a:lumMod val="60000"/>
                    <a:lumOff val="40000"/>
                  </a:schemeClr>
                </a:solidFill>
                <a:cs typeface="Segoe UI Semibold"/>
              </a:rPr>
              <a:t>Design Foundations:  Performance Optimizations</a:t>
            </a:r>
            <a:endParaRPr lang="en-US" dirty="0">
              <a:solidFill>
                <a:schemeClr val="accent2">
                  <a:lumMod val="60000"/>
                  <a:lumOff val="40000"/>
                </a:schemeClr>
              </a:solidFill>
            </a:endParaRPr>
          </a:p>
        </p:txBody>
      </p:sp>
      <p:sp>
        <p:nvSpPr>
          <p:cNvPr id="3" name="Text Placeholder 2">
            <a:extLst>
              <a:ext uri="{FF2B5EF4-FFF2-40B4-BE49-F238E27FC236}">
                <a16:creationId xmlns:a16="http://schemas.microsoft.com/office/drawing/2014/main" id="{AC3E1E3F-8E9B-4AA3-AFD9-4D7278053F9A}"/>
              </a:ext>
            </a:extLst>
          </p:cNvPr>
          <p:cNvSpPr>
            <a:spLocks noGrp="1"/>
          </p:cNvSpPr>
          <p:nvPr>
            <p:ph type="body" sz="quarter" idx="10"/>
          </p:nvPr>
        </p:nvSpPr>
        <p:spPr>
          <a:xfrm>
            <a:off x="455995" y="1922586"/>
            <a:ext cx="9384447" cy="1200329"/>
          </a:xfrm>
        </p:spPr>
        <p:txBody>
          <a:bodyPr vert="horz" wrap="square" lIns="0" tIns="0" rIns="0" bIns="0" rtlCol="0" anchor="t">
            <a:spAutoFit/>
          </a:bodyPr>
          <a:lstStyle/>
          <a:p>
            <a:pPr marL="280035" indent="-280035">
              <a:lnSpc>
                <a:spcPct val="150000"/>
              </a:lnSpc>
              <a:spcAft>
                <a:spcPts val="588"/>
              </a:spcAft>
              <a:buFont typeface="Arial,Sans-Serif" panose="020B0604020202020204" pitchFamily="34" charset="0"/>
            </a:pPr>
            <a:endParaRPr lang="en-US" dirty="0">
              <a:ea typeface="+mn-lt"/>
              <a:cs typeface="+mn-lt"/>
            </a:endParaRPr>
          </a:p>
          <a:p>
            <a:pPr marL="280035" indent="-280035">
              <a:lnSpc>
                <a:spcPct val="90000"/>
              </a:lnSpc>
              <a:spcAft>
                <a:spcPts val="588"/>
              </a:spcAft>
              <a:buFont typeface="Arial,Sans-Serif" panose="020B0604020202020204" pitchFamily="34" charset="0"/>
              <a:buChar char="•"/>
            </a:pPr>
            <a:endParaRPr lang="en-US" dirty="0">
              <a:ea typeface="+mn-lt"/>
              <a:cs typeface="+mn-lt"/>
            </a:endParaRPr>
          </a:p>
          <a:p>
            <a:pPr marL="335915" indent="-335915"/>
            <a:endParaRPr lang="en-US" dirty="0">
              <a:ea typeface="+mn-lt"/>
              <a:cs typeface="+mn-lt"/>
            </a:endParaRPr>
          </a:p>
        </p:txBody>
      </p:sp>
      <p:sp>
        <p:nvSpPr>
          <p:cNvPr id="4" name="TextBox 3">
            <a:extLst>
              <a:ext uri="{FF2B5EF4-FFF2-40B4-BE49-F238E27FC236}">
                <a16:creationId xmlns:a16="http://schemas.microsoft.com/office/drawing/2014/main" id="{40C999F7-4F4C-403D-A55C-E359CFC56B8B}"/>
              </a:ext>
            </a:extLst>
          </p:cNvPr>
          <p:cNvSpPr txBox="1"/>
          <p:nvPr/>
        </p:nvSpPr>
        <p:spPr>
          <a:xfrm>
            <a:off x="728297" y="1469630"/>
            <a:ext cx="10081178" cy="5558445"/>
          </a:xfrm>
          <a:prstGeom prst="rect">
            <a:avLst/>
          </a:prstGeom>
          <a:noFill/>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marL="285750" indent="-285750">
              <a:buFont typeface="Arial" panose="020B0604020202020204" pitchFamily="34" charset="0"/>
              <a:buChar char="•"/>
            </a:pPr>
            <a:r>
              <a:rPr lang="en-US" sz="1800" b="1" dirty="0" err="1">
                <a:cs typeface="Segoe UI"/>
              </a:rPr>
              <a:t>CosmosDB</a:t>
            </a:r>
            <a:r>
              <a:rPr lang="en-US" sz="1800" b="1" dirty="0">
                <a:cs typeface="Segoe UI"/>
              </a:rPr>
              <a:t> Indexing and Composite Indexes</a:t>
            </a:r>
          </a:p>
          <a:p>
            <a:pPr lvl="1"/>
            <a:r>
              <a:rPr lang="en-US" sz="1800" dirty="0">
                <a:cs typeface="Segoe UI"/>
              </a:rPr>
              <a:t>Index individual attributes, and as well as sets of attributes (i.e. – composite indexes)</a:t>
            </a:r>
          </a:p>
          <a:p>
            <a:pPr lvl="1"/>
            <a:r>
              <a:rPr lang="en-US" sz="1800" dirty="0">
                <a:cs typeface="Segoe UI"/>
              </a:rPr>
              <a:t>to match your queries</a:t>
            </a:r>
          </a:p>
          <a:p>
            <a:endParaRPr lang="en-US" sz="1800" dirty="0">
              <a:cs typeface="Segoe UI"/>
            </a:endParaRPr>
          </a:p>
          <a:p>
            <a:pPr marL="285750" indent="-285750">
              <a:buFont typeface="Arial" panose="020B0604020202020204" pitchFamily="34" charset="0"/>
              <a:buChar char="•"/>
            </a:pPr>
            <a:r>
              <a:rPr lang="en-US" sz="1800" b="1" dirty="0" err="1">
                <a:cs typeface="Segoe UI"/>
              </a:rPr>
              <a:t>CosmosDB</a:t>
            </a:r>
            <a:r>
              <a:rPr lang="en-US" sz="1800" b="1" dirty="0">
                <a:cs typeface="Segoe UI"/>
              </a:rPr>
              <a:t> "Point Reads"</a:t>
            </a:r>
          </a:p>
          <a:p>
            <a:pPr lvl="1"/>
            <a:r>
              <a:rPr lang="en-US" sz="1800" dirty="0">
                <a:cs typeface="Segoe UI"/>
              </a:rPr>
              <a:t>Read by Document ID and Partition Key for fastest speed and lowest cost</a:t>
            </a:r>
          </a:p>
          <a:p>
            <a:endParaRPr lang="en-US" sz="1800" dirty="0">
              <a:cs typeface="Segoe UI"/>
            </a:endParaRPr>
          </a:p>
          <a:p>
            <a:pPr marL="285750" indent="-285750">
              <a:buFont typeface="Arial" panose="020B0604020202020204" pitchFamily="34" charset="0"/>
              <a:buChar char="•"/>
            </a:pPr>
            <a:r>
              <a:rPr lang="en-US" sz="1800" b="1" dirty="0">
                <a:cs typeface="Segoe UI"/>
              </a:rPr>
              <a:t>In-Memory Processing is much faster than DB Processing</a:t>
            </a:r>
          </a:p>
          <a:p>
            <a:pPr lvl="1"/>
            <a:r>
              <a:rPr lang="en-US" sz="1800" dirty="0">
                <a:cs typeface="Segoe UI"/>
              </a:rPr>
              <a:t>Traversing an in-memory data structure is 1000s of times faster than reading a DB or disk</a:t>
            </a:r>
          </a:p>
          <a:p>
            <a:endParaRPr lang="en-US" sz="1800" dirty="0">
              <a:cs typeface="Segoe UI"/>
            </a:endParaRPr>
          </a:p>
          <a:p>
            <a:pPr marL="285750" indent="-285750">
              <a:buFont typeface="Arial" panose="020B0604020202020204" pitchFamily="34" charset="0"/>
              <a:buChar char="•"/>
            </a:pPr>
            <a:r>
              <a:rPr lang="en-US" sz="1800" b="1" dirty="0">
                <a:cs typeface="Segoe UI"/>
              </a:rPr>
              <a:t>Caching</a:t>
            </a:r>
          </a:p>
          <a:p>
            <a:pPr marL="742933" lvl="1" indent="-285750">
              <a:buFont typeface="Arial" panose="020B0604020202020204" pitchFamily="34" charset="0"/>
              <a:buChar char="•"/>
            </a:pPr>
            <a:r>
              <a:rPr lang="en-US" sz="1800" dirty="0">
                <a:cs typeface="Segoe UI"/>
              </a:rPr>
              <a:t>Eliminate costly and redundant reads to the database</a:t>
            </a:r>
          </a:p>
          <a:p>
            <a:pPr marL="742933" lvl="1" indent="-285750">
              <a:buFont typeface="Arial" panose="020B0604020202020204" pitchFamily="34" charset="0"/>
              <a:buChar char="•"/>
            </a:pPr>
            <a:r>
              <a:rPr lang="en-US" sz="1800" b="1" dirty="0">
                <a:cs typeface="Segoe UI"/>
              </a:rPr>
              <a:t>Azure Redis Cache</a:t>
            </a:r>
          </a:p>
          <a:p>
            <a:pPr marL="1200117" lvl="2" indent="-285750">
              <a:buFont typeface="Arial" panose="020B0604020202020204" pitchFamily="34" charset="0"/>
              <a:buChar char="•"/>
            </a:pPr>
            <a:r>
              <a:rPr lang="en-US" sz="1800" dirty="0">
                <a:cs typeface="Segoe UI"/>
                <a:hlinkClick r:id="rId2"/>
              </a:rPr>
              <a:t>https://azure.microsoft.com/en-us/services/cache/</a:t>
            </a:r>
            <a:endParaRPr lang="en-US" sz="1800" dirty="0">
              <a:cs typeface="Segoe UI"/>
            </a:endParaRPr>
          </a:p>
          <a:p>
            <a:pPr marL="742933" lvl="1" indent="-285750">
              <a:buFont typeface="Arial" panose="020B0604020202020204" pitchFamily="34" charset="0"/>
              <a:buChar char="•"/>
            </a:pPr>
            <a:r>
              <a:rPr lang="en-US" sz="1800" b="1" dirty="0" err="1">
                <a:cs typeface="Segoe UI"/>
              </a:rPr>
              <a:t>CosmosDB</a:t>
            </a:r>
            <a:r>
              <a:rPr lang="en-US" sz="1800" b="1" dirty="0">
                <a:cs typeface="Segoe UI"/>
              </a:rPr>
              <a:t> Integrated Cache </a:t>
            </a:r>
            <a:r>
              <a:rPr lang="en-US" sz="1800" dirty="0">
                <a:cs typeface="Segoe UI"/>
              </a:rPr>
              <a:t>(currently in preview mode)</a:t>
            </a:r>
          </a:p>
          <a:p>
            <a:pPr marL="1200117" lvl="2" indent="-285750">
              <a:buFont typeface="Arial" panose="020B0604020202020204" pitchFamily="34" charset="0"/>
              <a:buChar char="•"/>
            </a:pPr>
            <a:r>
              <a:rPr lang="en-US" sz="1800" dirty="0">
                <a:cs typeface="Segoe UI"/>
                <a:hlinkClick r:id="rId3"/>
              </a:rPr>
              <a:t>https://docs.microsoft.com/en-us/azure/cosmos-db/integrated-cache</a:t>
            </a:r>
            <a:r>
              <a:rPr lang="en-US" sz="1800" dirty="0">
                <a:cs typeface="Segoe UI"/>
              </a:rPr>
              <a:t> </a:t>
            </a:r>
          </a:p>
          <a:p>
            <a:pPr lvl="2"/>
            <a:endParaRPr lang="en-US" sz="1800" dirty="0">
              <a:cs typeface="Segoe UI"/>
            </a:endParaRPr>
          </a:p>
          <a:p>
            <a:pPr marL="1200117" lvl="2" indent="-285750">
              <a:buFont typeface="Arial" panose="020B0604020202020204" pitchFamily="34" charset="0"/>
              <a:buChar char="•"/>
            </a:pPr>
            <a:endParaRPr lang="en-US" sz="1800" dirty="0">
              <a:cs typeface="Segoe UI"/>
            </a:endParaRPr>
          </a:p>
          <a:p>
            <a:pPr marL="285750" indent="-285750">
              <a:buFont typeface="Arial" panose="020B0604020202020204" pitchFamily="34" charset="0"/>
              <a:buChar char="•"/>
            </a:pPr>
            <a:endParaRPr lang="en-US" sz="1800" b="1" dirty="0">
              <a:cs typeface="Segoe UI"/>
            </a:endParaRPr>
          </a:p>
        </p:txBody>
      </p:sp>
      <p:sp>
        <p:nvSpPr>
          <p:cNvPr id="9" name="Rectangle 8">
            <a:extLst>
              <a:ext uri="{FF2B5EF4-FFF2-40B4-BE49-F238E27FC236}">
                <a16:creationId xmlns:a16="http://schemas.microsoft.com/office/drawing/2014/main" id="{E3743541-CC54-4122-901F-31E4C928C0B5}"/>
              </a:ext>
            </a:extLst>
          </p:cNvPr>
          <p:cNvSpPr/>
          <p:nvPr/>
        </p:nvSpPr>
        <p:spPr bwMode="auto">
          <a:xfrm>
            <a:off x="5667829" y="968829"/>
            <a:ext cx="914400"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C15BA176-C466-49D4-B33F-D61EDF0FB711}"/>
              </a:ext>
            </a:extLst>
          </p:cNvPr>
          <p:cNvSpPr/>
          <p:nvPr/>
        </p:nvSpPr>
        <p:spPr bwMode="auto">
          <a:xfrm>
            <a:off x="8432798" y="5417455"/>
            <a:ext cx="1807027"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a:extLst>
              <a:ext uri="{FF2B5EF4-FFF2-40B4-BE49-F238E27FC236}">
                <a16:creationId xmlns:a16="http://schemas.microsoft.com/office/drawing/2014/main" id="{34DBF81F-4274-4E2A-AAB7-489C7A6E6394}"/>
              </a:ext>
            </a:extLst>
          </p:cNvPr>
          <p:cNvSpPr/>
          <p:nvPr/>
        </p:nvSpPr>
        <p:spPr bwMode="auto">
          <a:xfrm>
            <a:off x="11442970" y="1188395"/>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a:extLst>
              <a:ext uri="{FF2B5EF4-FFF2-40B4-BE49-F238E27FC236}">
                <a16:creationId xmlns:a16="http://schemas.microsoft.com/office/drawing/2014/main" id="{9B6E6037-C806-4A4B-A60D-ABC4892E98B9}"/>
              </a:ext>
            </a:extLst>
          </p:cNvPr>
          <p:cNvSpPr/>
          <p:nvPr/>
        </p:nvSpPr>
        <p:spPr bwMode="auto">
          <a:xfrm>
            <a:off x="11370012" y="1139756"/>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48683759"/>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BB390-B73E-4812-940C-A2213C93E2DC}"/>
              </a:ext>
            </a:extLst>
          </p:cNvPr>
          <p:cNvSpPr>
            <a:spLocks noGrp="1"/>
          </p:cNvSpPr>
          <p:nvPr>
            <p:ph type="title"/>
          </p:nvPr>
        </p:nvSpPr>
        <p:spPr>
          <a:xfrm>
            <a:off x="455995" y="620428"/>
            <a:ext cx="11306469" cy="519328"/>
          </a:xfrm>
        </p:spPr>
        <p:txBody>
          <a:bodyPr/>
          <a:lstStyle/>
          <a:p>
            <a:r>
              <a:rPr lang="en-US" dirty="0">
                <a:solidFill>
                  <a:schemeClr val="accent2">
                    <a:lumMod val="60000"/>
                    <a:lumOff val="40000"/>
                  </a:schemeClr>
                </a:solidFill>
                <a:cs typeface="Segoe UI Semibold"/>
              </a:rPr>
              <a:t>Design Foundations:  Spring Boot, Spring Data, Project Lombok</a:t>
            </a:r>
            <a:endParaRPr lang="en-US" dirty="0">
              <a:solidFill>
                <a:schemeClr val="accent2">
                  <a:lumMod val="60000"/>
                  <a:lumOff val="40000"/>
                </a:schemeClr>
              </a:solidFill>
            </a:endParaRPr>
          </a:p>
        </p:txBody>
      </p:sp>
      <p:sp>
        <p:nvSpPr>
          <p:cNvPr id="3" name="Text Placeholder 2">
            <a:extLst>
              <a:ext uri="{FF2B5EF4-FFF2-40B4-BE49-F238E27FC236}">
                <a16:creationId xmlns:a16="http://schemas.microsoft.com/office/drawing/2014/main" id="{AC3E1E3F-8E9B-4AA3-AFD9-4D7278053F9A}"/>
              </a:ext>
            </a:extLst>
          </p:cNvPr>
          <p:cNvSpPr>
            <a:spLocks noGrp="1"/>
          </p:cNvSpPr>
          <p:nvPr>
            <p:ph type="body" sz="quarter" idx="10"/>
          </p:nvPr>
        </p:nvSpPr>
        <p:spPr>
          <a:xfrm>
            <a:off x="455995" y="1922586"/>
            <a:ext cx="9384447" cy="1200329"/>
          </a:xfrm>
        </p:spPr>
        <p:txBody>
          <a:bodyPr vert="horz" wrap="square" lIns="0" tIns="0" rIns="0" bIns="0" rtlCol="0" anchor="t">
            <a:spAutoFit/>
          </a:bodyPr>
          <a:lstStyle/>
          <a:p>
            <a:pPr marL="280035" indent="-280035">
              <a:lnSpc>
                <a:spcPct val="150000"/>
              </a:lnSpc>
              <a:spcAft>
                <a:spcPts val="588"/>
              </a:spcAft>
              <a:buFont typeface="Arial,Sans-Serif" panose="020B0604020202020204" pitchFamily="34" charset="0"/>
            </a:pPr>
            <a:endParaRPr lang="en-US" dirty="0">
              <a:ea typeface="+mn-lt"/>
              <a:cs typeface="+mn-lt"/>
            </a:endParaRPr>
          </a:p>
          <a:p>
            <a:pPr marL="280035" indent="-280035">
              <a:lnSpc>
                <a:spcPct val="90000"/>
              </a:lnSpc>
              <a:spcAft>
                <a:spcPts val="588"/>
              </a:spcAft>
              <a:buFont typeface="Arial,Sans-Serif" panose="020B0604020202020204" pitchFamily="34" charset="0"/>
              <a:buChar char="•"/>
            </a:pPr>
            <a:endParaRPr lang="en-US" dirty="0">
              <a:ea typeface="+mn-lt"/>
              <a:cs typeface="+mn-lt"/>
            </a:endParaRPr>
          </a:p>
          <a:p>
            <a:pPr marL="335915" indent="-335915"/>
            <a:endParaRPr lang="en-US" dirty="0">
              <a:ea typeface="+mn-lt"/>
              <a:cs typeface="+mn-lt"/>
            </a:endParaRPr>
          </a:p>
        </p:txBody>
      </p:sp>
      <p:sp>
        <p:nvSpPr>
          <p:cNvPr id="4" name="TextBox 3">
            <a:extLst>
              <a:ext uri="{FF2B5EF4-FFF2-40B4-BE49-F238E27FC236}">
                <a16:creationId xmlns:a16="http://schemas.microsoft.com/office/drawing/2014/main" id="{40C999F7-4F4C-403D-A55C-E359CFC56B8B}"/>
              </a:ext>
            </a:extLst>
          </p:cNvPr>
          <p:cNvSpPr txBox="1"/>
          <p:nvPr/>
        </p:nvSpPr>
        <p:spPr>
          <a:xfrm>
            <a:off x="627240" y="1381138"/>
            <a:ext cx="10081178" cy="5004447"/>
          </a:xfrm>
          <a:prstGeom prst="rect">
            <a:avLst/>
          </a:prstGeom>
          <a:noFill/>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marL="285750" indent="-285750">
              <a:buFont typeface="Arial" panose="020B0604020202020204" pitchFamily="34" charset="0"/>
              <a:buChar char="•"/>
            </a:pPr>
            <a:r>
              <a:rPr lang="en-US" sz="1800" b="1" dirty="0">
                <a:cs typeface="Segoe UI"/>
              </a:rPr>
              <a:t>Spring Boot</a:t>
            </a:r>
          </a:p>
          <a:p>
            <a:pPr marL="742933" lvl="1" indent="-285750">
              <a:buFont typeface="Arial" panose="020B0604020202020204" pitchFamily="34" charset="0"/>
              <a:buChar char="•"/>
            </a:pPr>
            <a:r>
              <a:rPr lang="en-US" sz="1800" dirty="0">
                <a:cs typeface="Segoe UI"/>
              </a:rPr>
              <a:t>Dependency Injection, “Convention over Configuration”</a:t>
            </a:r>
          </a:p>
          <a:p>
            <a:pPr marL="742933" lvl="1" indent="-285750">
              <a:buFont typeface="Arial" panose="020B0604020202020204" pitchFamily="34" charset="0"/>
              <a:buChar char="•"/>
            </a:pPr>
            <a:r>
              <a:rPr lang="en-US" sz="1800" dirty="0">
                <a:cs typeface="Segoe UI"/>
              </a:rPr>
              <a:t>Similar to Ruby on Rails – lots of </a:t>
            </a:r>
            <a:r>
              <a:rPr lang="en-US" sz="1800" dirty="0" err="1">
                <a:cs typeface="Segoe UI"/>
              </a:rPr>
              <a:t>magick</a:t>
            </a:r>
            <a:r>
              <a:rPr lang="en-US" sz="1800" dirty="0">
                <a:cs typeface="Segoe UI"/>
              </a:rPr>
              <a:t> happens if you follow the conventions</a:t>
            </a:r>
          </a:p>
          <a:p>
            <a:pPr marL="742933" lvl="1" indent="-285750">
              <a:buFont typeface="Arial" panose="020B0604020202020204" pitchFamily="34" charset="0"/>
              <a:buChar char="•"/>
            </a:pPr>
            <a:r>
              <a:rPr lang="en-US" sz="1800" dirty="0">
                <a:cs typeface="Segoe UI"/>
              </a:rPr>
              <a:t>Thus, high Developer productivity</a:t>
            </a:r>
          </a:p>
          <a:p>
            <a:pPr marL="742933" lvl="1" indent="-285750">
              <a:buFont typeface="Arial" panose="020B0604020202020204" pitchFamily="34" charset="0"/>
              <a:buChar char="•"/>
            </a:pPr>
            <a:r>
              <a:rPr lang="en-US" sz="1800" dirty="0">
                <a:cs typeface="Segoe UI"/>
                <a:hlinkClick r:id="rId2"/>
              </a:rPr>
              <a:t>https://spring.io/projects/spring-boot</a:t>
            </a:r>
            <a:endParaRPr lang="en-US" sz="1800" dirty="0">
              <a:cs typeface="Segoe UI"/>
            </a:endParaRPr>
          </a:p>
          <a:p>
            <a:endParaRPr lang="en-US" sz="1800" dirty="0">
              <a:cs typeface="Segoe UI"/>
            </a:endParaRPr>
          </a:p>
          <a:p>
            <a:pPr marL="285750" indent="-285750">
              <a:buFont typeface="Arial" panose="020B0604020202020204" pitchFamily="34" charset="0"/>
              <a:buChar char="•"/>
            </a:pPr>
            <a:r>
              <a:rPr lang="en-US" sz="1800" b="1" dirty="0">
                <a:cs typeface="Segoe UI"/>
              </a:rPr>
              <a:t>Spring Data</a:t>
            </a:r>
          </a:p>
          <a:p>
            <a:pPr marL="742933" lvl="1" indent="-285750">
              <a:buFont typeface="Arial" panose="020B0604020202020204" pitchFamily="34" charset="0"/>
              <a:buChar char="•"/>
            </a:pPr>
            <a:r>
              <a:rPr lang="en-US" sz="1800" dirty="0">
                <a:cs typeface="Segoe UI"/>
              </a:rPr>
              <a:t>Nice abstraction and simplification for database access.  Repositories, Templates</a:t>
            </a:r>
          </a:p>
          <a:p>
            <a:pPr marL="742933" lvl="1" indent="-285750">
              <a:buFont typeface="Arial" panose="020B0604020202020204" pitchFamily="34" charset="0"/>
              <a:buChar char="•"/>
            </a:pPr>
            <a:r>
              <a:rPr lang="en-US" sz="1800" dirty="0">
                <a:cs typeface="Segoe UI"/>
              </a:rPr>
              <a:t>https://spring.io/projects/spring-data </a:t>
            </a:r>
          </a:p>
          <a:p>
            <a:pPr marL="742933" lvl="1" indent="-285750">
              <a:buFont typeface="Arial" panose="020B0604020202020204" pitchFamily="34" charset="0"/>
              <a:buChar char="•"/>
            </a:pPr>
            <a:r>
              <a:rPr lang="en-US" sz="1800" b="1" dirty="0">
                <a:cs typeface="Segoe UI"/>
              </a:rPr>
              <a:t>Spring Data for </a:t>
            </a:r>
            <a:r>
              <a:rPr lang="en-US" sz="1800" b="1" dirty="0" err="1">
                <a:cs typeface="Segoe UI"/>
              </a:rPr>
              <a:t>CosmosDB</a:t>
            </a:r>
            <a:r>
              <a:rPr lang="en-US" sz="1800" b="1" dirty="0">
                <a:cs typeface="Segoe UI"/>
              </a:rPr>
              <a:t> SDK</a:t>
            </a:r>
          </a:p>
          <a:p>
            <a:pPr marL="1200117" lvl="2" indent="-285750">
              <a:buFont typeface="Arial" panose="020B0604020202020204" pitchFamily="34" charset="0"/>
              <a:buChar char="•"/>
            </a:pPr>
            <a:r>
              <a:rPr lang="en-US" sz="1800" dirty="0">
                <a:cs typeface="Segoe UI"/>
                <a:hlinkClick r:id="rId3"/>
              </a:rPr>
              <a:t>https://docs.microsoft.com/en-us/azure/developer/java/spring-framework/how-to-guides-spring-data-cosmosdb</a:t>
            </a:r>
            <a:endParaRPr lang="en-US" sz="1800" dirty="0">
              <a:cs typeface="Segoe UI"/>
            </a:endParaRPr>
          </a:p>
          <a:p>
            <a:endParaRPr lang="en-US" sz="1800" dirty="0">
              <a:cs typeface="Segoe UI"/>
            </a:endParaRPr>
          </a:p>
          <a:p>
            <a:pPr marL="285750" indent="-285750">
              <a:buFont typeface="Arial" panose="020B0604020202020204" pitchFamily="34" charset="0"/>
              <a:buChar char="•"/>
            </a:pPr>
            <a:r>
              <a:rPr lang="en-US" sz="1800" b="1" dirty="0">
                <a:cs typeface="Segoe UI"/>
              </a:rPr>
              <a:t>Project Lombok</a:t>
            </a:r>
          </a:p>
          <a:p>
            <a:pPr marL="742933" lvl="1" indent="-285750">
              <a:buFont typeface="Arial" panose="020B0604020202020204" pitchFamily="34" charset="0"/>
              <a:buChar char="•"/>
            </a:pPr>
            <a:r>
              <a:rPr lang="en-US" sz="1800" dirty="0">
                <a:cs typeface="Segoe UI"/>
              </a:rPr>
              <a:t>Eliminates verbose and low-value boilerplate code.  Getters, setters, constructors, etc.</a:t>
            </a:r>
          </a:p>
          <a:p>
            <a:pPr marL="742933" lvl="1" indent="-285750">
              <a:buFont typeface="Arial" panose="020B0604020202020204" pitchFamily="34" charset="0"/>
              <a:buChar char="•"/>
            </a:pPr>
            <a:r>
              <a:rPr lang="en-US" sz="1800" dirty="0">
                <a:cs typeface="Segoe UI"/>
              </a:rPr>
              <a:t>Generates bytecode at compile time.  Nice IDE support, too</a:t>
            </a:r>
          </a:p>
          <a:p>
            <a:pPr marL="742933" lvl="1" indent="-285750">
              <a:buFont typeface="Arial" panose="020B0604020202020204" pitchFamily="34" charset="0"/>
              <a:buChar char="•"/>
            </a:pPr>
            <a:r>
              <a:rPr lang="en-US" sz="1800" dirty="0">
                <a:cs typeface="Segoe UI"/>
                <a:hlinkClick r:id="rId4"/>
              </a:rPr>
              <a:t>https://projectlombok.org</a:t>
            </a:r>
            <a:endParaRPr lang="en-US" sz="1800" dirty="0">
              <a:cs typeface="Segoe UI"/>
            </a:endParaRPr>
          </a:p>
        </p:txBody>
      </p:sp>
      <p:sp>
        <p:nvSpPr>
          <p:cNvPr id="9" name="Rectangle 8">
            <a:extLst>
              <a:ext uri="{FF2B5EF4-FFF2-40B4-BE49-F238E27FC236}">
                <a16:creationId xmlns:a16="http://schemas.microsoft.com/office/drawing/2014/main" id="{E3743541-CC54-4122-901F-31E4C928C0B5}"/>
              </a:ext>
            </a:extLst>
          </p:cNvPr>
          <p:cNvSpPr/>
          <p:nvPr/>
        </p:nvSpPr>
        <p:spPr bwMode="auto">
          <a:xfrm>
            <a:off x="5667829" y="968829"/>
            <a:ext cx="914400"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a:extLst>
              <a:ext uri="{FF2B5EF4-FFF2-40B4-BE49-F238E27FC236}">
                <a16:creationId xmlns:a16="http://schemas.microsoft.com/office/drawing/2014/main" id="{34DBF81F-4274-4E2A-AAB7-489C7A6E6394}"/>
              </a:ext>
            </a:extLst>
          </p:cNvPr>
          <p:cNvSpPr/>
          <p:nvPr/>
        </p:nvSpPr>
        <p:spPr bwMode="auto">
          <a:xfrm>
            <a:off x="11442970" y="1188395"/>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a:extLst>
              <a:ext uri="{FF2B5EF4-FFF2-40B4-BE49-F238E27FC236}">
                <a16:creationId xmlns:a16="http://schemas.microsoft.com/office/drawing/2014/main" id="{9B6E6037-C806-4A4B-A60D-ABC4892E98B9}"/>
              </a:ext>
            </a:extLst>
          </p:cNvPr>
          <p:cNvSpPr/>
          <p:nvPr/>
        </p:nvSpPr>
        <p:spPr bwMode="auto">
          <a:xfrm>
            <a:off x="11370012" y="1139756"/>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898970937"/>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BB390-B73E-4812-940C-A2213C93E2DC}"/>
              </a:ext>
            </a:extLst>
          </p:cNvPr>
          <p:cNvSpPr>
            <a:spLocks noGrp="1"/>
          </p:cNvSpPr>
          <p:nvPr>
            <p:ph type="title"/>
          </p:nvPr>
        </p:nvSpPr>
        <p:spPr>
          <a:xfrm>
            <a:off x="455995" y="620428"/>
            <a:ext cx="11306469" cy="397545"/>
          </a:xfrm>
        </p:spPr>
        <p:txBody>
          <a:bodyPr/>
          <a:lstStyle/>
          <a:p>
            <a:r>
              <a:rPr lang="en-US" dirty="0">
                <a:solidFill>
                  <a:schemeClr val="accent2">
                    <a:lumMod val="60000"/>
                    <a:lumOff val="40000"/>
                  </a:schemeClr>
                </a:solidFill>
                <a:cs typeface="Segoe UI Semibold"/>
              </a:rPr>
              <a:t>Design Foundations – v2:  Java Graph Libraries, intern() Strings</a:t>
            </a:r>
            <a:endParaRPr lang="en-US" dirty="0">
              <a:solidFill>
                <a:schemeClr val="accent2">
                  <a:lumMod val="60000"/>
                  <a:lumOff val="40000"/>
                </a:schemeClr>
              </a:solidFill>
            </a:endParaRPr>
          </a:p>
        </p:txBody>
      </p:sp>
      <p:sp>
        <p:nvSpPr>
          <p:cNvPr id="3" name="Text Placeholder 2">
            <a:extLst>
              <a:ext uri="{FF2B5EF4-FFF2-40B4-BE49-F238E27FC236}">
                <a16:creationId xmlns:a16="http://schemas.microsoft.com/office/drawing/2014/main" id="{AC3E1E3F-8E9B-4AA3-AFD9-4D7278053F9A}"/>
              </a:ext>
            </a:extLst>
          </p:cNvPr>
          <p:cNvSpPr>
            <a:spLocks noGrp="1"/>
          </p:cNvSpPr>
          <p:nvPr>
            <p:ph type="body" sz="quarter" idx="10"/>
          </p:nvPr>
        </p:nvSpPr>
        <p:spPr>
          <a:xfrm>
            <a:off x="455995" y="1922586"/>
            <a:ext cx="9384447" cy="1200329"/>
          </a:xfrm>
        </p:spPr>
        <p:txBody>
          <a:bodyPr vert="horz" wrap="square" lIns="0" tIns="0" rIns="0" bIns="0" rtlCol="0" anchor="t">
            <a:spAutoFit/>
          </a:bodyPr>
          <a:lstStyle/>
          <a:p>
            <a:pPr marL="280035" indent="-280035">
              <a:lnSpc>
                <a:spcPct val="150000"/>
              </a:lnSpc>
              <a:spcAft>
                <a:spcPts val="588"/>
              </a:spcAft>
              <a:buFont typeface="Arial,Sans-Serif" panose="020B0604020202020204" pitchFamily="34" charset="0"/>
            </a:pPr>
            <a:endParaRPr lang="en-US" dirty="0">
              <a:ea typeface="+mn-lt"/>
              <a:cs typeface="+mn-lt"/>
            </a:endParaRPr>
          </a:p>
          <a:p>
            <a:pPr marL="280035" indent="-280035">
              <a:lnSpc>
                <a:spcPct val="90000"/>
              </a:lnSpc>
              <a:spcAft>
                <a:spcPts val="588"/>
              </a:spcAft>
              <a:buFont typeface="Arial,Sans-Serif" panose="020B0604020202020204" pitchFamily="34" charset="0"/>
              <a:buChar char="•"/>
            </a:pPr>
            <a:endParaRPr lang="en-US" dirty="0">
              <a:ea typeface="+mn-lt"/>
              <a:cs typeface="+mn-lt"/>
            </a:endParaRPr>
          </a:p>
          <a:p>
            <a:pPr marL="335915" indent="-335915"/>
            <a:endParaRPr lang="en-US" dirty="0">
              <a:ea typeface="+mn-lt"/>
              <a:cs typeface="+mn-lt"/>
            </a:endParaRPr>
          </a:p>
        </p:txBody>
      </p:sp>
      <p:sp>
        <p:nvSpPr>
          <p:cNvPr id="4" name="TextBox 3">
            <a:extLst>
              <a:ext uri="{FF2B5EF4-FFF2-40B4-BE49-F238E27FC236}">
                <a16:creationId xmlns:a16="http://schemas.microsoft.com/office/drawing/2014/main" id="{40C999F7-4F4C-403D-A55C-E359CFC56B8B}"/>
              </a:ext>
            </a:extLst>
          </p:cNvPr>
          <p:cNvSpPr txBox="1"/>
          <p:nvPr/>
        </p:nvSpPr>
        <p:spPr>
          <a:xfrm>
            <a:off x="883272" y="1560291"/>
            <a:ext cx="10081178" cy="4450449"/>
          </a:xfrm>
          <a:prstGeom prst="rect">
            <a:avLst/>
          </a:prstGeom>
          <a:noFill/>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marL="285750" indent="-285750">
              <a:buFont typeface="Arial" panose="020B0604020202020204" pitchFamily="34" charset="0"/>
              <a:buChar char="•"/>
            </a:pPr>
            <a:r>
              <a:rPr lang="en-US" sz="1800" b="1" dirty="0" err="1">
                <a:cs typeface="Segoe UI"/>
              </a:rPr>
              <a:t>JGraphT</a:t>
            </a:r>
            <a:endParaRPr lang="en-US" sz="1800" b="1" dirty="0">
              <a:cs typeface="Segoe UI"/>
            </a:endParaRPr>
          </a:p>
          <a:p>
            <a:pPr marL="742933" lvl="1" indent="-285750">
              <a:buFont typeface="Arial" panose="020B0604020202020204" pitchFamily="34" charset="0"/>
              <a:buChar char="•"/>
            </a:pPr>
            <a:r>
              <a:rPr lang="en-US" sz="1800" dirty="0">
                <a:cs typeface="Segoe UI"/>
              </a:rPr>
              <a:t>A mature widely-used in-memory graph Java library</a:t>
            </a:r>
          </a:p>
          <a:p>
            <a:pPr marL="742933" lvl="1" indent="-285750">
              <a:buFont typeface="Arial" panose="020B0604020202020204" pitchFamily="34" charset="0"/>
              <a:buChar char="•"/>
            </a:pPr>
            <a:r>
              <a:rPr lang="en-US" sz="1800" dirty="0">
                <a:cs typeface="Segoe UI"/>
              </a:rPr>
              <a:t>Implements many graph algorithms so you don’t have to</a:t>
            </a:r>
          </a:p>
          <a:p>
            <a:pPr marL="1200117" lvl="2" indent="-285750">
              <a:buFont typeface="Arial" panose="020B0604020202020204" pitchFamily="34" charset="0"/>
              <a:buChar char="•"/>
            </a:pPr>
            <a:r>
              <a:rPr lang="en-US" sz="1800" dirty="0">
                <a:cs typeface="Segoe UI"/>
              </a:rPr>
              <a:t>Page Rank</a:t>
            </a:r>
          </a:p>
          <a:p>
            <a:pPr marL="1200117" lvl="2" indent="-285750">
              <a:buFont typeface="Arial" panose="020B0604020202020204" pitchFamily="34" charset="0"/>
              <a:buChar char="•"/>
            </a:pPr>
            <a:r>
              <a:rPr lang="en-US" sz="1800" dirty="0">
                <a:cs typeface="Segoe UI"/>
              </a:rPr>
              <a:t>Katz Centrality</a:t>
            </a:r>
          </a:p>
          <a:p>
            <a:pPr marL="1200117" lvl="2" indent="-285750">
              <a:buFont typeface="Arial" panose="020B0604020202020204" pitchFamily="34" charset="0"/>
              <a:buChar char="•"/>
            </a:pPr>
            <a:r>
              <a:rPr lang="en-US" sz="1800" dirty="0">
                <a:cs typeface="Segoe UI"/>
              </a:rPr>
              <a:t>Dijkstra Shortest Path</a:t>
            </a:r>
          </a:p>
          <a:p>
            <a:pPr marL="1200117" lvl="2" indent="-285750">
              <a:buFont typeface="Arial" panose="020B0604020202020204" pitchFamily="34" charset="0"/>
              <a:buChar char="•"/>
            </a:pPr>
            <a:r>
              <a:rPr lang="en-US" sz="1800" dirty="0">
                <a:cs typeface="Segoe UI"/>
              </a:rPr>
              <a:t>Others</a:t>
            </a:r>
          </a:p>
          <a:p>
            <a:pPr marL="742933" lvl="1" indent="-285750">
              <a:buFont typeface="Arial" panose="020B0604020202020204" pitchFamily="34" charset="0"/>
              <a:buChar char="•"/>
            </a:pPr>
            <a:r>
              <a:rPr lang="en-US" sz="1800" dirty="0">
                <a:cs typeface="Segoe UI"/>
                <a:hlinkClick r:id="rId2"/>
              </a:rPr>
              <a:t>https://jgrapht.org/</a:t>
            </a:r>
            <a:endParaRPr lang="en-US" sz="1800" dirty="0">
              <a:cs typeface="Segoe UI"/>
            </a:endParaRPr>
          </a:p>
          <a:p>
            <a:pPr lvl="2"/>
            <a:endParaRPr lang="en-US" sz="1800" dirty="0">
              <a:cs typeface="Segoe UI"/>
            </a:endParaRPr>
          </a:p>
          <a:p>
            <a:pPr marL="742933" lvl="1" indent="-285750">
              <a:buFont typeface="Arial" panose="020B0604020202020204" pitchFamily="34" charset="0"/>
              <a:buChar char="•"/>
            </a:pPr>
            <a:endParaRPr lang="en-US" sz="1800" dirty="0">
              <a:cs typeface="Segoe UI"/>
            </a:endParaRPr>
          </a:p>
          <a:p>
            <a:pPr marL="285750" indent="-285750">
              <a:buFont typeface="Arial" panose="020B0604020202020204" pitchFamily="34" charset="0"/>
              <a:buChar char="•"/>
            </a:pPr>
            <a:r>
              <a:rPr lang="en-US" sz="1800" b="1" dirty="0">
                <a:cs typeface="Segoe UI"/>
              </a:rPr>
              <a:t>Java String intern()</a:t>
            </a:r>
          </a:p>
          <a:p>
            <a:pPr marL="742933" lvl="1" indent="-285750">
              <a:buFont typeface="Arial" panose="020B0604020202020204" pitchFamily="34" charset="0"/>
              <a:buChar char="•"/>
            </a:pPr>
            <a:r>
              <a:rPr lang="en-US" sz="1800" dirty="0">
                <a:cs typeface="Segoe UI"/>
              </a:rPr>
              <a:t>Use a single value in the JVM for a frequently occurring value</a:t>
            </a:r>
          </a:p>
          <a:p>
            <a:pPr marL="742933" lvl="1" indent="-285750">
              <a:buFont typeface="Arial" panose="020B0604020202020204" pitchFamily="34" charset="0"/>
              <a:buChar char="•"/>
            </a:pPr>
            <a:r>
              <a:rPr lang="en-US" sz="1800" dirty="0">
                <a:cs typeface="Segoe UI"/>
              </a:rPr>
              <a:t>For example, use just one instance of “nm0000102” (Kevin Bacon) instead of dozens/hundreds.  This conserves JVM memory, thus enabling large in-memory graphs.</a:t>
            </a:r>
          </a:p>
          <a:p>
            <a:pPr marL="742933" lvl="1" indent="-285750">
              <a:buFont typeface="Arial" panose="020B0604020202020204" pitchFamily="34" charset="0"/>
              <a:buChar char="•"/>
            </a:pPr>
            <a:r>
              <a:rPr lang="en-US" sz="1800" dirty="0">
                <a:cs typeface="Segoe UI"/>
              </a:rPr>
              <a:t>Similar to a Ruby programming language Symbol.   ‘</a:t>
            </a:r>
            <a:r>
              <a:rPr lang="en-US" sz="1800" dirty="0" err="1">
                <a:cs typeface="Segoe UI"/>
              </a:rPr>
              <a:t>kevin_bacon</a:t>
            </a:r>
            <a:r>
              <a:rPr lang="en-US" sz="1800" dirty="0">
                <a:cs typeface="Segoe UI"/>
              </a:rPr>
              <a:t>’ vs :</a:t>
            </a:r>
            <a:r>
              <a:rPr lang="en-US" sz="1800" dirty="0" err="1">
                <a:cs typeface="Segoe UI"/>
              </a:rPr>
              <a:t>kevin_bacon</a:t>
            </a:r>
            <a:endParaRPr lang="en-US" sz="1800" dirty="0">
              <a:cs typeface="Segoe UI"/>
            </a:endParaRPr>
          </a:p>
        </p:txBody>
      </p:sp>
      <p:sp>
        <p:nvSpPr>
          <p:cNvPr id="9" name="Rectangle 8">
            <a:extLst>
              <a:ext uri="{FF2B5EF4-FFF2-40B4-BE49-F238E27FC236}">
                <a16:creationId xmlns:a16="http://schemas.microsoft.com/office/drawing/2014/main" id="{E3743541-CC54-4122-901F-31E4C928C0B5}"/>
              </a:ext>
            </a:extLst>
          </p:cNvPr>
          <p:cNvSpPr/>
          <p:nvPr/>
        </p:nvSpPr>
        <p:spPr bwMode="auto">
          <a:xfrm>
            <a:off x="5667829" y="968829"/>
            <a:ext cx="914400"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a:extLst>
              <a:ext uri="{FF2B5EF4-FFF2-40B4-BE49-F238E27FC236}">
                <a16:creationId xmlns:a16="http://schemas.microsoft.com/office/drawing/2014/main" id="{34DBF81F-4274-4E2A-AAB7-489C7A6E6394}"/>
              </a:ext>
            </a:extLst>
          </p:cNvPr>
          <p:cNvSpPr/>
          <p:nvPr/>
        </p:nvSpPr>
        <p:spPr bwMode="auto">
          <a:xfrm>
            <a:off x="11442970" y="1188395"/>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a:extLst>
              <a:ext uri="{FF2B5EF4-FFF2-40B4-BE49-F238E27FC236}">
                <a16:creationId xmlns:a16="http://schemas.microsoft.com/office/drawing/2014/main" id="{9B6E6037-C806-4A4B-A60D-ABC4892E98B9}"/>
              </a:ext>
            </a:extLst>
          </p:cNvPr>
          <p:cNvSpPr/>
          <p:nvPr/>
        </p:nvSpPr>
        <p:spPr bwMode="auto">
          <a:xfrm>
            <a:off x="11370012" y="1139756"/>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664289996"/>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BB390-B73E-4812-940C-A2213C93E2DC}"/>
              </a:ext>
            </a:extLst>
          </p:cNvPr>
          <p:cNvSpPr>
            <a:spLocks noGrp="1"/>
          </p:cNvSpPr>
          <p:nvPr>
            <p:ph type="title"/>
          </p:nvPr>
        </p:nvSpPr>
        <p:spPr>
          <a:xfrm>
            <a:off x="455995" y="620428"/>
            <a:ext cx="11306469" cy="397545"/>
          </a:xfrm>
        </p:spPr>
        <p:txBody>
          <a:bodyPr/>
          <a:lstStyle/>
          <a:p>
            <a:r>
              <a:rPr lang="en-US" dirty="0">
                <a:solidFill>
                  <a:schemeClr val="accent2">
                    <a:lumMod val="60000"/>
                    <a:lumOff val="40000"/>
                  </a:schemeClr>
                </a:solidFill>
                <a:cs typeface="Segoe UI Semibold"/>
              </a:rPr>
              <a:t>Design Foundations:  D3.js</a:t>
            </a:r>
            <a:endParaRPr lang="en-US" dirty="0">
              <a:solidFill>
                <a:schemeClr val="accent2">
                  <a:lumMod val="60000"/>
                  <a:lumOff val="40000"/>
                </a:schemeClr>
              </a:solidFill>
            </a:endParaRPr>
          </a:p>
        </p:txBody>
      </p:sp>
      <p:sp>
        <p:nvSpPr>
          <p:cNvPr id="3" name="Text Placeholder 2">
            <a:extLst>
              <a:ext uri="{FF2B5EF4-FFF2-40B4-BE49-F238E27FC236}">
                <a16:creationId xmlns:a16="http://schemas.microsoft.com/office/drawing/2014/main" id="{AC3E1E3F-8E9B-4AA3-AFD9-4D7278053F9A}"/>
              </a:ext>
            </a:extLst>
          </p:cNvPr>
          <p:cNvSpPr>
            <a:spLocks noGrp="1"/>
          </p:cNvSpPr>
          <p:nvPr>
            <p:ph type="body" sz="quarter" idx="10"/>
          </p:nvPr>
        </p:nvSpPr>
        <p:spPr>
          <a:xfrm>
            <a:off x="455995" y="1922586"/>
            <a:ext cx="9384447" cy="1200329"/>
          </a:xfrm>
        </p:spPr>
        <p:txBody>
          <a:bodyPr vert="horz" wrap="square" lIns="0" tIns="0" rIns="0" bIns="0" rtlCol="0" anchor="t">
            <a:spAutoFit/>
          </a:bodyPr>
          <a:lstStyle/>
          <a:p>
            <a:pPr marL="280035" indent="-280035">
              <a:lnSpc>
                <a:spcPct val="150000"/>
              </a:lnSpc>
              <a:spcAft>
                <a:spcPts val="588"/>
              </a:spcAft>
              <a:buFont typeface="Arial,Sans-Serif" panose="020B0604020202020204" pitchFamily="34" charset="0"/>
            </a:pPr>
            <a:endParaRPr lang="en-US" dirty="0">
              <a:ea typeface="+mn-lt"/>
              <a:cs typeface="+mn-lt"/>
            </a:endParaRPr>
          </a:p>
          <a:p>
            <a:pPr marL="280035" indent="-280035">
              <a:lnSpc>
                <a:spcPct val="90000"/>
              </a:lnSpc>
              <a:spcAft>
                <a:spcPts val="588"/>
              </a:spcAft>
              <a:buFont typeface="Arial,Sans-Serif" panose="020B0604020202020204" pitchFamily="34" charset="0"/>
              <a:buChar char="•"/>
            </a:pPr>
            <a:endParaRPr lang="en-US" dirty="0">
              <a:ea typeface="+mn-lt"/>
              <a:cs typeface="+mn-lt"/>
            </a:endParaRPr>
          </a:p>
          <a:p>
            <a:pPr marL="335915" indent="-335915"/>
            <a:endParaRPr lang="en-US" dirty="0">
              <a:ea typeface="+mn-lt"/>
              <a:cs typeface="+mn-lt"/>
            </a:endParaRPr>
          </a:p>
        </p:txBody>
      </p:sp>
      <p:sp>
        <p:nvSpPr>
          <p:cNvPr id="4" name="TextBox 3">
            <a:extLst>
              <a:ext uri="{FF2B5EF4-FFF2-40B4-BE49-F238E27FC236}">
                <a16:creationId xmlns:a16="http://schemas.microsoft.com/office/drawing/2014/main" id="{40C999F7-4F4C-403D-A55C-E359CFC56B8B}"/>
              </a:ext>
            </a:extLst>
          </p:cNvPr>
          <p:cNvSpPr txBox="1"/>
          <p:nvPr/>
        </p:nvSpPr>
        <p:spPr>
          <a:xfrm>
            <a:off x="627240" y="1259731"/>
            <a:ext cx="10081178" cy="1680460"/>
          </a:xfrm>
          <a:prstGeom prst="rect">
            <a:avLst/>
          </a:prstGeom>
          <a:noFill/>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marL="285750" indent="-285750">
              <a:buFont typeface="Arial" panose="020B0604020202020204" pitchFamily="34" charset="0"/>
              <a:buChar char="•"/>
            </a:pPr>
            <a:r>
              <a:rPr lang="en-US" sz="1800" b="1" dirty="0">
                <a:cs typeface="Segoe UI"/>
              </a:rPr>
              <a:t>D3.js JavaScript library for in-browser data visualizations</a:t>
            </a:r>
          </a:p>
          <a:p>
            <a:pPr marL="742933" lvl="1" indent="-285750">
              <a:buFont typeface="Arial" panose="020B0604020202020204" pitchFamily="34" charset="0"/>
              <a:buChar char="•"/>
            </a:pPr>
            <a:r>
              <a:rPr lang="en-US" sz="1800" dirty="0">
                <a:cs typeface="Segoe UI"/>
              </a:rPr>
              <a:t>Implements many out-of-the-box visualizations.  Open-source.  </a:t>
            </a:r>
            <a:r>
              <a:rPr lang="en-US" sz="1800" dirty="0">
                <a:cs typeface="Segoe UI"/>
                <a:hlinkClick r:id="rId2"/>
              </a:rPr>
              <a:t>https://d3js.org</a:t>
            </a:r>
            <a:endParaRPr lang="en-US" sz="1800" dirty="0">
              <a:cs typeface="Segoe UI"/>
            </a:endParaRPr>
          </a:p>
          <a:p>
            <a:pPr marL="742933" lvl="1" indent="-285750">
              <a:buFont typeface="Arial" panose="020B0604020202020204" pitchFamily="34" charset="0"/>
              <a:buChar char="•"/>
            </a:pPr>
            <a:r>
              <a:rPr lang="en-US" sz="1800" dirty="0">
                <a:cs typeface="Segoe UI"/>
              </a:rPr>
              <a:t>Alternatively, Bring-Your-Own-Visualization-Library  (</a:t>
            </a:r>
            <a:r>
              <a:rPr lang="en-US" sz="1800" dirty="0" err="1">
                <a:cs typeface="Segoe UI"/>
              </a:rPr>
              <a:t>BYOViz</a:t>
            </a:r>
            <a:r>
              <a:rPr lang="en-US" sz="1800" dirty="0">
                <a:cs typeface="Segoe UI"/>
              </a:rPr>
              <a:t>)</a:t>
            </a:r>
          </a:p>
          <a:p>
            <a:pPr marL="742933" lvl="1" indent="-285750">
              <a:buFont typeface="Arial" panose="020B0604020202020204" pitchFamily="34" charset="0"/>
              <a:buChar char="•"/>
            </a:pPr>
            <a:r>
              <a:rPr lang="en-US" sz="1800" dirty="0">
                <a:cs typeface="Segoe UI"/>
                <a:hlinkClick r:id="rId3"/>
              </a:rPr>
              <a:t>https://learn.microsoft.com/en-us/azure/cosmos-db/graph/graph-visualization-partners</a:t>
            </a:r>
            <a:endParaRPr lang="en-US" sz="1800" dirty="0">
              <a:cs typeface="Segoe UI"/>
            </a:endParaRPr>
          </a:p>
          <a:p>
            <a:pPr marL="742933" lvl="1" indent="-285750">
              <a:buFont typeface="Arial" panose="020B0604020202020204" pitchFamily="34" charset="0"/>
              <a:buChar char="•"/>
            </a:pPr>
            <a:endParaRPr lang="en-US" sz="1800" dirty="0">
              <a:cs typeface="Segoe UI"/>
            </a:endParaRPr>
          </a:p>
        </p:txBody>
      </p:sp>
      <p:sp>
        <p:nvSpPr>
          <p:cNvPr id="9" name="Rectangle 8">
            <a:extLst>
              <a:ext uri="{FF2B5EF4-FFF2-40B4-BE49-F238E27FC236}">
                <a16:creationId xmlns:a16="http://schemas.microsoft.com/office/drawing/2014/main" id="{E3743541-CC54-4122-901F-31E4C928C0B5}"/>
              </a:ext>
            </a:extLst>
          </p:cNvPr>
          <p:cNvSpPr/>
          <p:nvPr/>
        </p:nvSpPr>
        <p:spPr bwMode="auto">
          <a:xfrm>
            <a:off x="5667829" y="968829"/>
            <a:ext cx="914400"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C15BA176-C466-49D4-B33F-D61EDF0FB711}"/>
              </a:ext>
            </a:extLst>
          </p:cNvPr>
          <p:cNvSpPr/>
          <p:nvPr/>
        </p:nvSpPr>
        <p:spPr bwMode="auto">
          <a:xfrm>
            <a:off x="8432798" y="5417455"/>
            <a:ext cx="1807027"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a:extLst>
              <a:ext uri="{FF2B5EF4-FFF2-40B4-BE49-F238E27FC236}">
                <a16:creationId xmlns:a16="http://schemas.microsoft.com/office/drawing/2014/main" id="{34DBF81F-4274-4E2A-AAB7-489C7A6E6394}"/>
              </a:ext>
            </a:extLst>
          </p:cNvPr>
          <p:cNvSpPr/>
          <p:nvPr/>
        </p:nvSpPr>
        <p:spPr bwMode="auto">
          <a:xfrm>
            <a:off x="11442970" y="1188395"/>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a:extLst>
              <a:ext uri="{FF2B5EF4-FFF2-40B4-BE49-F238E27FC236}">
                <a16:creationId xmlns:a16="http://schemas.microsoft.com/office/drawing/2014/main" id="{9B6E6037-C806-4A4B-A60D-ABC4892E98B9}"/>
              </a:ext>
            </a:extLst>
          </p:cNvPr>
          <p:cNvSpPr/>
          <p:nvPr/>
        </p:nvSpPr>
        <p:spPr bwMode="auto">
          <a:xfrm>
            <a:off x="11370012" y="1139756"/>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a:extLst>
              <a:ext uri="{FF2B5EF4-FFF2-40B4-BE49-F238E27FC236}">
                <a16:creationId xmlns:a16="http://schemas.microsoft.com/office/drawing/2014/main" id="{8EDCC5E5-98AF-E28C-635F-01E66A69D48F}"/>
              </a:ext>
            </a:extLst>
          </p:cNvPr>
          <p:cNvPicPr>
            <a:picLocks noChangeAspect="1"/>
          </p:cNvPicPr>
          <p:nvPr/>
        </p:nvPicPr>
        <p:blipFill>
          <a:blip r:embed="rId4"/>
          <a:stretch>
            <a:fillRect/>
          </a:stretch>
        </p:blipFill>
        <p:spPr>
          <a:xfrm>
            <a:off x="3334135" y="2728854"/>
            <a:ext cx="4848644" cy="3886723"/>
          </a:xfrm>
          <a:prstGeom prst="rect">
            <a:avLst/>
          </a:prstGeom>
        </p:spPr>
      </p:pic>
    </p:spTree>
    <p:extLst>
      <p:ext uri="{BB962C8B-B14F-4D97-AF65-F5344CB8AC3E}">
        <p14:creationId xmlns:p14="http://schemas.microsoft.com/office/powerpoint/2010/main" val="249325237"/>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BB390-B73E-4812-940C-A2213C93E2DC}"/>
              </a:ext>
            </a:extLst>
          </p:cNvPr>
          <p:cNvSpPr>
            <a:spLocks noGrp="1"/>
          </p:cNvSpPr>
          <p:nvPr>
            <p:ph type="title"/>
          </p:nvPr>
        </p:nvSpPr>
        <p:spPr>
          <a:xfrm>
            <a:off x="455995" y="620428"/>
            <a:ext cx="11306469" cy="397545"/>
          </a:xfrm>
        </p:spPr>
        <p:txBody>
          <a:bodyPr/>
          <a:lstStyle/>
          <a:p>
            <a:r>
              <a:rPr lang="en-US" dirty="0">
                <a:solidFill>
                  <a:schemeClr val="accent2">
                    <a:lumMod val="60000"/>
                    <a:lumOff val="40000"/>
                  </a:schemeClr>
                </a:solidFill>
                <a:cs typeface="Segoe UI Semibold"/>
              </a:rPr>
              <a:t>Design Foundations: Previous Implementation</a:t>
            </a:r>
            <a:endParaRPr lang="en-US" dirty="0">
              <a:solidFill>
                <a:schemeClr val="accent2">
                  <a:lumMod val="60000"/>
                  <a:lumOff val="40000"/>
                </a:schemeClr>
              </a:solidFill>
            </a:endParaRPr>
          </a:p>
        </p:txBody>
      </p:sp>
      <p:sp>
        <p:nvSpPr>
          <p:cNvPr id="3" name="Text Placeholder 2">
            <a:extLst>
              <a:ext uri="{FF2B5EF4-FFF2-40B4-BE49-F238E27FC236}">
                <a16:creationId xmlns:a16="http://schemas.microsoft.com/office/drawing/2014/main" id="{AC3E1E3F-8E9B-4AA3-AFD9-4D7278053F9A}"/>
              </a:ext>
            </a:extLst>
          </p:cNvPr>
          <p:cNvSpPr>
            <a:spLocks noGrp="1"/>
          </p:cNvSpPr>
          <p:nvPr>
            <p:ph type="body" sz="quarter" idx="10"/>
          </p:nvPr>
        </p:nvSpPr>
        <p:spPr>
          <a:xfrm>
            <a:off x="455995" y="1922586"/>
            <a:ext cx="9384447" cy="1200329"/>
          </a:xfrm>
        </p:spPr>
        <p:txBody>
          <a:bodyPr vert="horz" wrap="square" lIns="0" tIns="0" rIns="0" bIns="0" rtlCol="0" anchor="t">
            <a:spAutoFit/>
          </a:bodyPr>
          <a:lstStyle/>
          <a:p>
            <a:pPr marL="280035" indent="-280035">
              <a:lnSpc>
                <a:spcPct val="150000"/>
              </a:lnSpc>
              <a:spcAft>
                <a:spcPts val="588"/>
              </a:spcAft>
              <a:buFont typeface="Arial,Sans-Serif" panose="020B0604020202020204" pitchFamily="34" charset="0"/>
            </a:pPr>
            <a:endParaRPr lang="en-US" dirty="0">
              <a:ea typeface="+mn-lt"/>
              <a:cs typeface="+mn-lt"/>
            </a:endParaRPr>
          </a:p>
          <a:p>
            <a:pPr marL="280035" indent="-280035">
              <a:lnSpc>
                <a:spcPct val="90000"/>
              </a:lnSpc>
              <a:spcAft>
                <a:spcPts val="588"/>
              </a:spcAft>
              <a:buFont typeface="Arial,Sans-Serif" panose="020B0604020202020204" pitchFamily="34" charset="0"/>
              <a:buChar char="•"/>
            </a:pPr>
            <a:endParaRPr lang="en-US" dirty="0">
              <a:ea typeface="+mn-lt"/>
              <a:cs typeface="+mn-lt"/>
            </a:endParaRPr>
          </a:p>
          <a:p>
            <a:pPr marL="335915" indent="-335915"/>
            <a:endParaRPr lang="en-US" dirty="0">
              <a:ea typeface="+mn-lt"/>
              <a:cs typeface="+mn-lt"/>
            </a:endParaRPr>
          </a:p>
        </p:txBody>
      </p:sp>
      <p:sp>
        <p:nvSpPr>
          <p:cNvPr id="4" name="TextBox 3">
            <a:extLst>
              <a:ext uri="{FF2B5EF4-FFF2-40B4-BE49-F238E27FC236}">
                <a16:creationId xmlns:a16="http://schemas.microsoft.com/office/drawing/2014/main" id="{40C999F7-4F4C-403D-A55C-E359CFC56B8B}"/>
              </a:ext>
            </a:extLst>
          </p:cNvPr>
          <p:cNvSpPr txBox="1"/>
          <p:nvPr/>
        </p:nvSpPr>
        <p:spPr>
          <a:xfrm>
            <a:off x="542573" y="1324111"/>
            <a:ext cx="10081178" cy="1403461"/>
          </a:xfrm>
          <a:prstGeom prst="rect">
            <a:avLst/>
          </a:prstGeom>
          <a:noFill/>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marL="285750" indent="-285750">
              <a:buFont typeface="Arial" panose="020B0604020202020204" pitchFamily="34" charset="0"/>
              <a:buChar char="•"/>
            </a:pPr>
            <a:r>
              <a:rPr lang="en-US" sz="1800" b="1" dirty="0" err="1">
                <a:cs typeface="Segoe UI"/>
              </a:rPr>
              <a:t>CosmosDB</a:t>
            </a:r>
            <a:r>
              <a:rPr lang="en-US" sz="1800" b="1" dirty="0">
                <a:cs typeface="Segoe UI"/>
              </a:rPr>
              <a:t> Gremlin API Implementation of a Node.js NPM “Bill-of-Material” Graph</a:t>
            </a:r>
          </a:p>
          <a:p>
            <a:pPr marL="742933" lvl="1" indent="-285750">
              <a:buFont typeface="Arial" panose="020B0604020202020204" pitchFamily="34" charset="0"/>
              <a:buChar char="•"/>
            </a:pPr>
            <a:r>
              <a:rPr lang="en-US" sz="1800" dirty="0" err="1">
                <a:cs typeface="Segoe UI"/>
              </a:rPr>
              <a:t>AltGraph</a:t>
            </a:r>
            <a:r>
              <a:rPr lang="en-US" sz="1800" dirty="0">
                <a:cs typeface="Segoe UI"/>
              </a:rPr>
              <a:t> v1 uses the </a:t>
            </a:r>
            <a:r>
              <a:rPr lang="en-US" sz="1800" b="1" dirty="0">
                <a:cs typeface="Segoe UI"/>
              </a:rPr>
              <a:t>same NPM data </a:t>
            </a:r>
            <a:r>
              <a:rPr lang="en-US" sz="1800" dirty="0">
                <a:cs typeface="Segoe UI"/>
              </a:rPr>
              <a:t>as this previous implementation</a:t>
            </a:r>
          </a:p>
          <a:p>
            <a:pPr marL="742933" lvl="1" indent="-285750">
              <a:buFont typeface="Arial" panose="020B0604020202020204" pitchFamily="34" charset="0"/>
              <a:buChar char="•"/>
            </a:pPr>
            <a:r>
              <a:rPr lang="en-US" sz="1800" dirty="0">
                <a:cs typeface="Segoe UI"/>
                <a:hlinkClick r:id="rId2"/>
              </a:rPr>
              <a:t>https://github.com/Azure-Samples/azure-cosmos-db-graph-npm-bom-sample</a:t>
            </a:r>
            <a:endParaRPr lang="en-US" sz="1800" dirty="0">
              <a:cs typeface="Segoe UI"/>
            </a:endParaRPr>
          </a:p>
          <a:p>
            <a:pPr marL="742933" lvl="1" indent="-285750">
              <a:buFont typeface="Arial" panose="020B0604020202020204" pitchFamily="34" charset="0"/>
              <a:buChar char="•"/>
            </a:pPr>
            <a:endParaRPr lang="en-US" sz="1800" dirty="0">
              <a:cs typeface="Segoe UI"/>
            </a:endParaRPr>
          </a:p>
        </p:txBody>
      </p:sp>
      <p:sp>
        <p:nvSpPr>
          <p:cNvPr id="9" name="Rectangle 8">
            <a:extLst>
              <a:ext uri="{FF2B5EF4-FFF2-40B4-BE49-F238E27FC236}">
                <a16:creationId xmlns:a16="http://schemas.microsoft.com/office/drawing/2014/main" id="{E3743541-CC54-4122-901F-31E4C928C0B5}"/>
              </a:ext>
            </a:extLst>
          </p:cNvPr>
          <p:cNvSpPr/>
          <p:nvPr/>
        </p:nvSpPr>
        <p:spPr bwMode="auto">
          <a:xfrm>
            <a:off x="5667829" y="968829"/>
            <a:ext cx="914400"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C15BA176-C466-49D4-B33F-D61EDF0FB711}"/>
              </a:ext>
            </a:extLst>
          </p:cNvPr>
          <p:cNvSpPr/>
          <p:nvPr/>
        </p:nvSpPr>
        <p:spPr bwMode="auto">
          <a:xfrm>
            <a:off x="8432798" y="5417455"/>
            <a:ext cx="1807027"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a:extLst>
              <a:ext uri="{FF2B5EF4-FFF2-40B4-BE49-F238E27FC236}">
                <a16:creationId xmlns:a16="http://schemas.microsoft.com/office/drawing/2014/main" id="{34DBF81F-4274-4E2A-AAB7-489C7A6E6394}"/>
              </a:ext>
            </a:extLst>
          </p:cNvPr>
          <p:cNvSpPr/>
          <p:nvPr/>
        </p:nvSpPr>
        <p:spPr bwMode="auto">
          <a:xfrm>
            <a:off x="11442970" y="1188395"/>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a:extLst>
              <a:ext uri="{FF2B5EF4-FFF2-40B4-BE49-F238E27FC236}">
                <a16:creationId xmlns:a16="http://schemas.microsoft.com/office/drawing/2014/main" id="{9B6E6037-C806-4A4B-A60D-ABC4892E98B9}"/>
              </a:ext>
            </a:extLst>
          </p:cNvPr>
          <p:cNvSpPr/>
          <p:nvPr/>
        </p:nvSpPr>
        <p:spPr bwMode="auto">
          <a:xfrm>
            <a:off x="11370012" y="1139756"/>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2F552D87-770F-10ED-900C-F4B1E44380A2}"/>
              </a:ext>
            </a:extLst>
          </p:cNvPr>
          <p:cNvPicPr>
            <a:picLocks noChangeAspect="1"/>
          </p:cNvPicPr>
          <p:nvPr/>
        </p:nvPicPr>
        <p:blipFill>
          <a:blip r:embed="rId3"/>
          <a:stretch>
            <a:fillRect/>
          </a:stretch>
        </p:blipFill>
        <p:spPr>
          <a:xfrm>
            <a:off x="1981926" y="2432032"/>
            <a:ext cx="7354385" cy="3918855"/>
          </a:xfrm>
          <a:prstGeom prst="rect">
            <a:avLst/>
          </a:prstGeom>
        </p:spPr>
      </p:pic>
    </p:spTree>
    <p:extLst>
      <p:ext uri="{BB962C8B-B14F-4D97-AF65-F5344CB8AC3E}">
        <p14:creationId xmlns:p14="http://schemas.microsoft.com/office/powerpoint/2010/main" val="4065824459"/>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BB390-B73E-4812-940C-A2213C93E2DC}"/>
              </a:ext>
            </a:extLst>
          </p:cNvPr>
          <p:cNvSpPr>
            <a:spLocks noGrp="1"/>
          </p:cNvSpPr>
          <p:nvPr>
            <p:ph type="title"/>
          </p:nvPr>
        </p:nvSpPr>
        <p:spPr>
          <a:xfrm>
            <a:off x="455995" y="620428"/>
            <a:ext cx="11306469" cy="397545"/>
          </a:xfrm>
        </p:spPr>
        <p:txBody>
          <a:bodyPr/>
          <a:lstStyle/>
          <a:p>
            <a:r>
              <a:rPr lang="en-US" dirty="0">
                <a:solidFill>
                  <a:schemeClr val="accent2">
                    <a:lumMod val="60000"/>
                    <a:lumOff val="40000"/>
                  </a:schemeClr>
                </a:solidFill>
                <a:cs typeface="Segoe UI Semibold"/>
              </a:rPr>
              <a:t>Implementation – v1/NPM:  </a:t>
            </a:r>
            <a:r>
              <a:rPr lang="en-US" dirty="0" err="1">
                <a:solidFill>
                  <a:schemeClr val="accent2">
                    <a:lumMod val="60000"/>
                    <a:lumOff val="40000"/>
                  </a:schemeClr>
                </a:solidFill>
                <a:cs typeface="Segoe UI Semibold"/>
              </a:rPr>
              <a:t>CosmosDB</a:t>
            </a:r>
            <a:r>
              <a:rPr lang="en-US" dirty="0">
                <a:solidFill>
                  <a:schemeClr val="accent2">
                    <a:lumMod val="60000"/>
                    <a:lumOff val="40000"/>
                  </a:schemeClr>
                </a:solidFill>
                <a:cs typeface="Segoe UI Semibold"/>
              </a:rPr>
              <a:t> SQL API</a:t>
            </a:r>
            <a:endParaRPr lang="en-US" dirty="0">
              <a:solidFill>
                <a:schemeClr val="accent2">
                  <a:lumMod val="60000"/>
                  <a:lumOff val="40000"/>
                </a:schemeClr>
              </a:solidFill>
            </a:endParaRPr>
          </a:p>
        </p:txBody>
      </p:sp>
      <p:sp>
        <p:nvSpPr>
          <p:cNvPr id="3" name="Text Placeholder 2">
            <a:extLst>
              <a:ext uri="{FF2B5EF4-FFF2-40B4-BE49-F238E27FC236}">
                <a16:creationId xmlns:a16="http://schemas.microsoft.com/office/drawing/2014/main" id="{AC3E1E3F-8E9B-4AA3-AFD9-4D7278053F9A}"/>
              </a:ext>
            </a:extLst>
          </p:cNvPr>
          <p:cNvSpPr>
            <a:spLocks noGrp="1"/>
          </p:cNvSpPr>
          <p:nvPr>
            <p:ph type="body" sz="quarter" idx="10"/>
          </p:nvPr>
        </p:nvSpPr>
        <p:spPr>
          <a:xfrm>
            <a:off x="455995" y="1922586"/>
            <a:ext cx="9384447" cy="1200329"/>
          </a:xfrm>
        </p:spPr>
        <p:txBody>
          <a:bodyPr vert="horz" wrap="square" lIns="0" tIns="0" rIns="0" bIns="0" rtlCol="0" anchor="t">
            <a:spAutoFit/>
          </a:bodyPr>
          <a:lstStyle/>
          <a:p>
            <a:pPr marL="280035" indent="-280035">
              <a:lnSpc>
                <a:spcPct val="150000"/>
              </a:lnSpc>
              <a:spcAft>
                <a:spcPts val="588"/>
              </a:spcAft>
              <a:buFont typeface="Arial,Sans-Serif" panose="020B0604020202020204" pitchFamily="34" charset="0"/>
            </a:pPr>
            <a:endParaRPr lang="en-US" dirty="0">
              <a:ea typeface="+mn-lt"/>
              <a:cs typeface="+mn-lt"/>
            </a:endParaRPr>
          </a:p>
          <a:p>
            <a:pPr marL="280035" indent="-280035">
              <a:lnSpc>
                <a:spcPct val="90000"/>
              </a:lnSpc>
              <a:spcAft>
                <a:spcPts val="588"/>
              </a:spcAft>
              <a:buFont typeface="Arial,Sans-Serif" panose="020B0604020202020204" pitchFamily="34" charset="0"/>
              <a:buChar char="•"/>
            </a:pPr>
            <a:endParaRPr lang="en-US" dirty="0">
              <a:ea typeface="+mn-lt"/>
              <a:cs typeface="+mn-lt"/>
            </a:endParaRPr>
          </a:p>
          <a:p>
            <a:pPr marL="335915" indent="-335915"/>
            <a:endParaRPr lang="en-US" dirty="0">
              <a:ea typeface="+mn-lt"/>
              <a:cs typeface="+mn-lt"/>
            </a:endParaRPr>
          </a:p>
        </p:txBody>
      </p:sp>
      <p:sp>
        <p:nvSpPr>
          <p:cNvPr id="4" name="TextBox 3">
            <a:extLst>
              <a:ext uri="{FF2B5EF4-FFF2-40B4-BE49-F238E27FC236}">
                <a16:creationId xmlns:a16="http://schemas.microsoft.com/office/drawing/2014/main" id="{40C999F7-4F4C-403D-A55C-E359CFC56B8B}"/>
              </a:ext>
            </a:extLst>
          </p:cNvPr>
          <p:cNvSpPr txBox="1"/>
          <p:nvPr/>
        </p:nvSpPr>
        <p:spPr>
          <a:xfrm>
            <a:off x="896658" y="1139756"/>
            <a:ext cx="10081178" cy="7774436"/>
          </a:xfrm>
          <a:prstGeom prst="rect">
            <a:avLst/>
          </a:prstGeom>
          <a:noFill/>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marL="285750" indent="-285750">
              <a:buFont typeface="Arial" panose="020B0604020202020204" pitchFamily="34" charset="0"/>
              <a:buChar char="•"/>
            </a:pPr>
            <a:r>
              <a:rPr lang="en-US" sz="1800" b="1" dirty="0">
                <a:cs typeface="Segoe UI"/>
              </a:rPr>
              <a:t>Use a Single Container:  </a:t>
            </a:r>
            <a:r>
              <a:rPr lang="en-US" sz="1800" b="1" dirty="0" err="1">
                <a:cs typeface="Segoe UI"/>
              </a:rPr>
              <a:t>npm_graph</a:t>
            </a:r>
            <a:endParaRPr lang="en-US" sz="1800" b="1" dirty="0">
              <a:cs typeface="Segoe UI"/>
            </a:endParaRPr>
          </a:p>
          <a:p>
            <a:pPr marL="285750" indent="-285750">
              <a:buFont typeface="Arial" panose="020B0604020202020204" pitchFamily="34" charset="0"/>
              <a:buChar char="•"/>
            </a:pPr>
            <a:endParaRPr lang="en-US" sz="1800" b="1" dirty="0">
              <a:cs typeface="Segoe UI"/>
            </a:endParaRPr>
          </a:p>
          <a:p>
            <a:pPr marL="742933" lvl="1" indent="-285750">
              <a:buFont typeface="Arial" panose="020B0604020202020204" pitchFamily="34" charset="0"/>
              <a:buChar char="•"/>
            </a:pPr>
            <a:r>
              <a:rPr lang="en-US" sz="1800" dirty="0">
                <a:cs typeface="Segoe UI"/>
              </a:rPr>
              <a:t>Partition key is </a:t>
            </a:r>
            <a:r>
              <a:rPr lang="en-US" sz="1800" b="1" dirty="0">
                <a:cs typeface="Segoe UI"/>
              </a:rPr>
              <a:t>/pk</a:t>
            </a:r>
          </a:p>
          <a:p>
            <a:pPr marL="742933" lvl="1" indent="-285750">
              <a:buFont typeface="Arial" panose="020B0604020202020204" pitchFamily="34" charset="0"/>
              <a:buChar char="•"/>
            </a:pPr>
            <a:r>
              <a:rPr lang="en-US" sz="1800" dirty="0">
                <a:cs typeface="Segoe UI"/>
              </a:rPr>
              <a:t>Each document has a </a:t>
            </a:r>
            <a:r>
              <a:rPr lang="en-US" sz="1800" b="1" dirty="0">
                <a:cs typeface="Segoe UI"/>
              </a:rPr>
              <a:t>doctype</a:t>
            </a:r>
            <a:r>
              <a:rPr lang="en-US" sz="1800" dirty="0">
                <a:cs typeface="Segoe UI"/>
              </a:rPr>
              <a:t> attribute to distinguish the various entities</a:t>
            </a:r>
          </a:p>
          <a:p>
            <a:pPr marL="742933" lvl="1" indent="-285750">
              <a:buFont typeface="Arial" panose="020B0604020202020204" pitchFamily="34" charset="0"/>
              <a:buChar char="•"/>
            </a:pPr>
            <a:r>
              <a:rPr lang="en-US" sz="1800" dirty="0">
                <a:cs typeface="Segoe UI"/>
              </a:rPr>
              <a:t>Reference implementation has a </a:t>
            </a:r>
            <a:r>
              <a:rPr lang="en-US" sz="1800" b="1" dirty="0">
                <a:cs typeface="Segoe UI"/>
              </a:rPr>
              <a:t>tenant Id </a:t>
            </a:r>
            <a:r>
              <a:rPr lang="en-US" sz="1800" dirty="0">
                <a:cs typeface="Segoe UI"/>
              </a:rPr>
              <a:t>attribute for multi-tenant use-cases</a:t>
            </a:r>
          </a:p>
          <a:p>
            <a:pPr marL="742933" lvl="1" indent="-285750">
              <a:buFont typeface="Arial" panose="020B0604020202020204" pitchFamily="34" charset="0"/>
              <a:buChar char="•"/>
            </a:pPr>
            <a:r>
              <a:rPr lang="en-US" sz="1800" dirty="0">
                <a:cs typeface="Segoe UI"/>
              </a:rPr>
              <a:t>Reference implementation has a </a:t>
            </a:r>
            <a:r>
              <a:rPr lang="en-US" sz="1800" b="1" dirty="0">
                <a:cs typeface="Segoe UI"/>
              </a:rPr>
              <a:t>lob</a:t>
            </a:r>
            <a:r>
              <a:rPr lang="en-US" sz="1800" dirty="0">
                <a:cs typeface="Segoe UI"/>
              </a:rPr>
              <a:t> attribute for multiple lines-of-business in a tenant</a:t>
            </a:r>
          </a:p>
          <a:p>
            <a:pPr marL="742933" lvl="1" indent="-285750">
              <a:buFont typeface="Arial" panose="020B0604020202020204" pitchFamily="34" charset="0"/>
              <a:buChar char="•"/>
            </a:pPr>
            <a:r>
              <a:rPr lang="en-US" sz="1800" dirty="0">
                <a:cs typeface="Segoe UI"/>
              </a:rPr>
              <a:t>Document types for this NPM graph are:  </a:t>
            </a:r>
            <a:r>
              <a:rPr lang="en-US" sz="1800" b="1" dirty="0">
                <a:cs typeface="Segoe UI"/>
              </a:rPr>
              <a:t>triple, library, author, maintainer</a:t>
            </a:r>
          </a:p>
          <a:p>
            <a:pPr marL="742933" lvl="1" indent="-285750">
              <a:buFont typeface="Arial" panose="020B0604020202020204" pitchFamily="34" charset="0"/>
              <a:buChar char="•"/>
            </a:pPr>
            <a:endParaRPr lang="en-US" sz="1800" b="1" dirty="0">
              <a:cs typeface="Segoe UI"/>
            </a:endParaRPr>
          </a:p>
          <a:p>
            <a:pPr marL="742933" lvl="1" indent="-285750">
              <a:buFont typeface="Arial" panose="020B0604020202020204" pitchFamily="34" charset="0"/>
              <a:buChar char="•"/>
            </a:pPr>
            <a:r>
              <a:rPr lang="en-US" sz="1800" dirty="0">
                <a:cs typeface="Segoe UI"/>
              </a:rPr>
              <a:t>Enabling </a:t>
            </a:r>
            <a:r>
              <a:rPr lang="en-US" sz="1800" b="1" dirty="0">
                <a:cs typeface="Segoe UI"/>
              </a:rPr>
              <a:t>Synapse Link </a:t>
            </a:r>
            <a:r>
              <a:rPr lang="en-US" sz="1800" dirty="0">
                <a:cs typeface="Segoe UI"/>
              </a:rPr>
              <a:t>is optional, depending on your requirements</a:t>
            </a:r>
          </a:p>
          <a:p>
            <a:pPr marL="1200117" lvl="2" indent="-285750">
              <a:buFont typeface="Arial" panose="020B0604020202020204" pitchFamily="34" charset="0"/>
              <a:buChar char="•"/>
            </a:pPr>
            <a:r>
              <a:rPr lang="en-US" sz="1800" dirty="0">
                <a:cs typeface="Segoe UI"/>
              </a:rPr>
              <a:t>This is one of the excellent integrations that </a:t>
            </a:r>
            <a:r>
              <a:rPr lang="en-US" sz="1800" dirty="0" err="1">
                <a:cs typeface="Segoe UI"/>
              </a:rPr>
              <a:t>CosmosDB</a:t>
            </a:r>
            <a:r>
              <a:rPr lang="en-US" sz="1800" dirty="0">
                <a:cs typeface="Segoe UI"/>
              </a:rPr>
              <a:t> offers</a:t>
            </a:r>
          </a:p>
          <a:p>
            <a:pPr marL="1200117" lvl="2" indent="-285750">
              <a:buFont typeface="Arial" panose="020B0604020202020204" pitchFamily="34" charset="0"/>
              <a:buChar char="•"/>
            </a:pPr>
            <a:r>
              <a:rPr lang="en-US" sz="1800" dirty="0">
                <a:cs typeface="Segoe UI"/>
                <a:hlinkClick r:id="rId2"/>
              </a:rPr>
              <a:t>https://docs.microsoft.com/en-us/azure/cosmos-db/synapse-link</a:t>
            </a:r>
            <a:endParaRPr lang="en-US" sz="1800" dirty="0">
              <a:cs typeface="Segoe UI"/>
            </a:endParaRPr>
          </a:p>
          <a:p>
            <a:pPr marL="1200117" lvl="2" indent="-285750">
              <a:buFont typeface="Arial" panose="020B0604020202020204" pitchFamily="34" charset="0"/>
              <a:buChar char="•"/>
            </a:pPr>
            <a:r>
              <a:rPr lang="en-US" sz="1800" dirty="0">
                <a:cs typeface="Segoe UI"/>
                <a:hlinkClick r:id="rId3"/>
              </a:rPr>
              <a:t>https://github.com/cjoakim/azure-cosmosdb-synapse-link</a:t>
            </a:r>
            <a:endParaRPr lang="en-US" sz="1800" dirty="0">
              <a:cs typeface="Segoe UI"/>
            </a:endParaRPr>
          </a:p>
          <a:p>
            <a:pPr marL="1200117" lvl="2" indent="-285750">
              <a:buFont typeface="Arial" panose="020B0604020202020204" pitchFamily="34" charset="0"/>
              <a:buChar char="•"/>
            </a:pPr>
            <a:endParaRPr lang="en-US" sz="1800" dirty="0">
              <a:cs typeface="Segoe UI"/>
            </a:endParaRPr>
          </a:p>
          <a:p>
            <a:pPr marL="742933" lvl="1" indent="-285750">
              <a:buFont typeface="Arial" panose="020B0604020202020204" pitchFamily="34" charset="0"/>
              <a:buChar char="•"/>
            </a:pPr>
            <a:r>
              <a:rPr lang="en-US" sz="1800" b="1" dirty="0" err="1">
                <a:cs typeface="Segoe UI"/>
              </a:rPr>
              <a:t>Heirarchical</a:t>
            </a:r>
            <a:r>
              <a:rPr lang="en-US" sz="1800" b="1" dirty="0">
                <a:cs typeface="Segoe UI"/>
              </a:rPr>
              <a:t> Partition Keys </a:t>
            </a:r>
            <a:r>
              <a:rPr lang="en-US" sz="1800" dirty="0">
                <a:cs typeface="Segoe UI"/>
              </a:rPr>
              <a:t>(currently in preview mode) may also be used</a:t>
            </a:r>
          </a:p>
          <a:p>
            <a:pPr marL="1200117" lvl="2" indent="-285750">
              <a:buFont typeface="Arial" panose="020B0604020202020204" pitchFamily="34" charset="0"/>
              <a:buChar char="•"/>
            </a:pPr>
            <a:r>
              <a:rPr lang="en-US" sz="1800" dirty="0">
                <a:cs typeface="Segoe UI"/>
                <a:hlinkClick r:id="rId4"/>
              </a:rPr>
              <a:t>https://docs.microsoft.com/en-us/azure/cosmos-db/hierarchical-partition-keys</a:t>
            </a:r>
            <a:endParaRPr lang="en-US" sz="1800" dirty="0">
              <a:cs typeface="Segoe UI"/>
            </a:endParaRPr>
          </a:p>
          <a:p>
            <a:pPr marL="1200117" lvl="2" indent="-285750">
              <a:buFont typeface="Arial" panose="020B0604020202020204" pitchFamily="34" charset="0"/>
              <a:buChar char="•"/>
            </a:pPr>
            <a:endParaRPr lang="en-US" sz="1800" dirty="0">
              <a:cs typeface="Segoe UI"/>
            </a:endParaRPr>
          </a:p>
          <a:p>
            <a:pPr marL="742933" lvl="1" indent="-285750">
              <a:buFont typeface="Arial" panose="020B0604020202020204" pitchFamily="34" charset="0"/>
              <a:buChar char="•"/>
            </a:pPr>
            <a:r>
              <a:rPr lang="en-US" sz="1800" dirty="0">
                <a:cs typeface="Segoe UI"/>
              </a:rPr>
              <a:t>Provision the Request Units (RU) as necessary – Serverless, Manual, or </a:t>
            </a:r>
            <a:r>
              <a:rPr lang="en-US" sz="1800" dirty="0" err="1">
                <a:cs typeface="Segoe UI"/>
              </a:rPr>
              <a:t>Autoscale</a:t>
            </a:r>
            <a:endParaRPr lang="en-US" sz="1800" dirty="0">
              <a:cs typeface="Segoe UI"/>
            </a:endParaRPr>
          </a:p>
          <a:p>
            <a:pPr marL="1200117" lvl="2" indent="-285750">
              <a:buFont typeface="Arial" panose="020B0604020202020204" pitchFamily="34" charset="0"/>
              <a:buChar char="•"/>
            </a:pPr>
            <a:r>
              <a:rPr lang="en-US" sz="1800" dirty="0">
                <a:cs typeface="Segoe UI"/>
                <a:hlinkClick r:id="rId5"/>
              </a:rPr>
              <a:t>https://docs.microsoft.com/en-us/azure/cosmos-db/set-throughput</a:t>
            </a:r>
            <a:endParaRPr lang="en-US" sz="1800" dirty="0">
              <a:cs typeface="Segoe UI"/>
            </a:endParaRPr>
          </a:p>
          <a:p>
            <a:pPr marL="1200117" lvl="2" indent="-285750">
              <a:buFont typeface="Arial" panose="020B0604020202020204" pitchFamily="34" charset="0"/>
              <a:buChar char="•"/>
            </a:pPr>
            <a:r>
              <a:rPr lang="en-US" sz="1800" dirty="0">
                <a:cs typeface="Segoe UI"/>
                <a:hlinkClick r:id="rId6"/>
              </a:rPr>
              <a:t>https://docs.microsoft.com/en-us/azure/cosmos-db/serverless</a:t>
            </a:r>
            <a:endParaRPr lang="en-US" sz="1800" dirty="0">
              <a:cs typeface="Segoe UI"/>
            </a:endParaRPr>
          </a:p>
          <a:p>
            <a:pPr marL="1200117" lvl="2" indent="-285750">
              <a:buFont typeface="Arial" panose="020B0604020202020204" pitchFamily="34" charset="0"/>
              <a:buChar char="•"/>
            </a:pPr>
            <a:endParaRPr lang="en-US" sz="1800" dirty="0">
              <a:cs typeface="Segoe UI"/>
            </a:endParaRPr>
          </a:p>
          <a:p>
            <a:pPr lvl="2"/>
            <a:endParaRPr lang="en-US" sz="1800" dirty="0">
              <a:cs typeface="Segoe UI"/>
            </a:endParaRPr>
          </a:p>
          <a:p>
            <a:pPr marL="1200117" lvl="2" indent="-285750">
              <a:buFont typeface="Arial" panose="020B0604020202020204" pitchFamily="34" charset="0"/>
              <a:buChar char="•"/>
            </a:pPr>
            <a:endParaRPr lang="en-US" sz="1800" dirty="0">
              <a:cs typeface="Segoe UI"/>
            </a:endParaRPr>
          </a:p>
          <a:p>
            <a:pPr marL="742933" lvl="1" indent="-285750">
              <a:buFont typeface="Arial" panose="020B0604020202020204" pitchFamily="34" charset="0"/>
              <a:buChar char="•"/>
            </a:pPr>
            <a:endParaRPr lang="en-US" sz="1800" dirty="0">
              <a:cs typeface="Segoe UI"/>
            </a:endParaRPr>
          </a:p>
          <a:p>
            <a:pPr marL="1200117" lvl="2" indent="-285750">
              <a:buFont typeface="Arial" panose="020B0604020202020204" pitchFamily="34" charset="0"/>
              <a:buChar char="•"/>
            </a:pPr>
            <a:endParaRPr lang="en-US" sz="1800" dirty="0">
              <a:cs typeface="Segoe UI"/>
            </a:endParaRPr>
          </a:p>
          <a:p>
            <a:pPr lvl="2"/>
            <a:endParaRPr lang="en-US" sz="1800" dirty="0">
              <a:cs typeface="Segoe UI"/>
            </a:endParaRPr>
          </a:p>
          <a:p>
            <a:pPr marL="1200117" lvl="2" indent="-285750">
              <a:buFont typeface="Arial" panose="020B0604020202020204" pitchFamily="34" charset="0"/>
              <a:buChar char="•"/>
            </a:pPr>
            <a:endParaRPr lang="en-US" sz="1800" dirty="0">
              <a:cs typeface="Segoe UI"/>
            </a:endParaRPr>
          </a:p>
          <a:p>
            <a:pPr marL="742933" lvl="1" indent="-285750">
              <a:buFont typeface="Arial" panose="020B0604020202020204" pitchFamily="34" charset="0"/>
              <a:buChar char="•"/>
            </a:pPr>
            <a:endParaRPr lang="en-US" sz="1800" dirty="0">
              <a:cs typeface="Segoe UI"/>
            </a:endParaRPr>
          </a:p>
        </p:txBody>
      </p:sp>
      <p:sp>
        <p:nvSpPr>
          <p:cNvPr id="9" name="Rectangle 8">
            <a:extLst>
              <a:ext uri="{FF2B5EF4-FFF2-40B4-BE49-F238E27FC236}">
                <a16:creationId xmlns:a16="http://schemas.microsoft.com/office/drawing/2014/main" id="{E3743541-CC54-4122-901F-31E4C928C0B5}"/>
              </a:ext>
            </a:extLst>
          </p:cNvPr>
          <p:cNvSpPr/>
          <p:nvPr/>
        </p:nvSpPr>
        <p:spPr bwMode="auto">
          <a:xfrm>
            <a:off x="5667829" y="968829"/>
            <a:ext cx="914400"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a:extLst>
              <a:ext uri="{FF2B5EF4-FFF2-40B4-BE49-F238E27FC236}">
                <a16:creationId xmlns:a16="http://schemas.microsoft.com/office/drawing/2014/main" id="{34DBF81F-4274-4E2A-AAB7-489C7A6E6394}"/>
              </a:ext>
            </a:extLst>
          </p:cNvPr>
          <p:cNvSpPr/>
          <p:nvPr/>
        </p:nvSpPr>
        <p:spPr bwMode="auto">
          <a:xfrm>
            <a:off x="11442970" y="1188395"/>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a:extLst>
              <a:ext uri="{FF2B5EF4-FFF2-40B4-BE49-F238E27FC236}">
                <a16:creationId xmlns:a16="http://schemas.microsoft.com/office/drawing/2014/main" id="{9B6E6037-C806-4A4B-A60D-ABC4892E98B9}"/>
              </a:ext>
            </a:extLst>
          </p:cNvPr>
          <p:cNvSpPr/>
          <p:nvPr/>
        </p:nvSpPr>
        <p:spPr bwMode="auto">
          <a:xfrm>
            <a:off x="11370012" y="1139756"/>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807134261"/>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BB390-B73E-4812-940C-A2213C93E2DC}"/>
              </a:ext>
            </a:extLst>
          </p:cNvPr>
          <p:cNvSpPr>
            <a:spLocks noGrp="1"/>
          </p:cNvSpPr>
          <p:nvPr>
            <p:ph type="title"/>
          </p:nvPr>
        </p:nvSpPr>
        <p:spPr>
          <a:xfrm>
            <a:off x="455995" y="620428"/>
            <a:ext cx="11306469" cy="397545"/>
          </a:xfrm>
        </p:spPr>
        <p:txBody>
          <a:bodyPr/>
          <a:lstStyle/>
          <a:p>
            <a:r>
              <a:rPr lang="en-US" dirty="0">
                <a:solidFill>
                  <a:schemeClr val="accent2">
                    <a:lumMod val="60000"/>
                    <a:lumOff val="40000"/>
                  </a:schemeClr>
                </a:solidFill>
                <a:cs typeface="Segoe UI Semibold"/>
              </a:rPr>
              <a:t>Implementation – v2/IMDb:  </a:t>
            </a:r>
            <a:r>
              <a:rPr lang="en-US" dirty="0" err="1">
                <a:solidFill>
                  <a:schemeClr val="accent2">
                    <a:lumMod val="60000"/>
                    <a:lumOff val="40000"/>
                  </a:schemeClr>
                </a:solidFill>
                <a:cs typeface="Segoe UI Semibold"/>
              </a:rPr>
              <a:t>CosmosDB</a:t>
            </a:r>
            <a:r>
              <a:rPr lang="en-US" dirty="0">
                <a:solidFill>
                  <a:schemeClr val="accent2">
                    <a:lumMod val="60000"/>
                    <a:lumOff val="40000"/>
                  </a:schemeClr>
                </a:solidFill>
                <a:cs typeface="Segoe UI Semibold"/>
              </a:rPr>
              <a:t> SQL API</a:t>
            </a:r>
            <a:endParaRPr lang="en-US" dirty="0">
              <a:solidFill>
                <a:schemeClr val="accent2">
                  <a:lumMod val="60000"/>
                  <a:lumOff val="40000"/>
                </a:schemeClr>
              </a:solidFill>
            </a:endParaRPr>
          </a:p>
        </p:txBody>
      </p:sp>
      <p:sp>
        <p:nvSpPr>
          <p:cNvPr id="3" name="Text Placeholder 2">
            <a:extLst>
              <a:ext uri="{FF2B5EF4-FFF2-40B4-BE49-F238E27FC236}">
                <a16:creationId xmlns:a16="http://schemas.microsoft.com/office/drawing/2014/main" id="{AC3E1E3F-8E9B-4AA3-AFD9-4D7278053F9A}"/>
              </a:ext>
            </a:extLst>
          </p:cNvPr>
          <p:cNvSpPr>
            <a:spLocks noGrp="1"/>
          </p:cNvSpPr>
          <p:nvPr>
            <p:ph type="body" sz="quarter" idx="10"/>
          </p:nvPr>
        </p:nvSpPr>
        <p:spPr>
          <a:xfrm>
            <a:off x="455995" y="1922586"/>
            <a:ext cx="9384447" cy="1200329"/>
          </a:xfrm>
        </p:spPr>
        <p:txBody>
          <a:bodyPr vert="horz" wrap="square" lIns="0" tIns="0" rIns="0" bIns="0" rtlCol="0" anchor="t">
            <a:spAutoFit/>
          </a:bodyPr>
          <a:lstStyle/>
          <a:p>
            <a:pPr marL="280035" indent="-280035">
              <a:lnSpc>
                <a:spcPct val="150000"/>
              </a:lnSpc>
              <a:spcAft>
                <a:spcPts val="588"/>
              </a:spcAft>
              <a:buFont typeface="Arial,Sans-Serif" panose="020B0604020202020204" pitchFamily="34" charset="0"/>
            </a:pPr>
            <a:endParaRPr lang="en-US" dirty="0">
              <a:ea typeface="+mn-lt"/>
              <a:cs typeface="+mn-lt"/>
            </a:endParaRPr>
          </a:p>
          <a:p>
            <a:pPr marL="280035" indent="-280035">
              <a:lnSpc>
                <a:spcPct val="90000"/>
              </a:lnSpc>
              <a:spcAft>
                <a:spcPts val="588"/>
              </a:spcAft>
              <a:buFont typeface="Arial,Sans-Serif" panose="020B0604020202020204" pitchFamily="34" charset="0"/>
              <a:buChar char="•"/>
            </a:pPr>
            <a:endParaRPr lang="en-US" dirty="0">
              <a:ea typeface="+mn-lt"/>
              <a:cs typeface="+mn-lt"/>
            </a:endParaRPr>
          </a:p>
          <a:p>
            <a:pPr marL="335915" indent="-335915"/>
            <a:endParaRPr lang="en-US" dirty="0">
              <a:ea typeface="+mn-lt"/>
              <a:cs typeface="+mn-lt"/>
            </a:endParaRPr>
          </a:p>
        </p:txBody>
      </p:sp>
      <p:sp>
        <p:nvSpPr>
          <p:cNvPr id="4" name="TextBox 3">
            <a:extLst>
              <a:ext uri="{FF2B5EF4-FFF2-40B4-BE49-F238E27FC236}">
                <a16:creationId xmlns:a16="http://schemas.microsoft.com/office/drawing/2014/main" id="{40C999F7-4F4C-403D-A55C-E359CFC56B8B}"/>
              </a:ext>
            </a:extLst>
          </p:cNvPr>
          <p:cNvSpPr txBox="1"/>
          <p:nvPr/>
        </p:nvSpPr>
        <p:spPr>
          <a:xfrm>
            <a:off x="794444" y="1353987"/>
            <a:ext cx="10081178" cy="5004447"/>
          </a:xfrm>
          <a:prstGeom prst="rect">
            <a:avLst/>
          </a:prstGeom>
          <a:noFill/>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marL="285750" indent="-285750">
              <a:buFont typeface="Arial" panose="020B0604020202020204" pitchFamily="34" charset="0"/>
              <a:buChar char="•"/>
            </a:pPr>
            <a:r>
              <a:rPr lang="en-US" sz="1800" b="1" dirty="0">
                <a:cs typeface="Segoe UI"/>
              </a:rPr>
              <a:t>Use Two Containers:  </a:t>
            </a:r>
            <a:r>
              <a:rPr lang="en-US" sz="1800" b="1" dirty="0" err="1">
                <a:cs typeface="Segoe UI"/>
              </a:rPr>
              <a:t>imdb_graph</a:t>
            </a:r>
            <a:r>
              <a:rPr lang="en-US" sz="1800" b="1" dirty="0">
                <a:cs typeface="Segoe UI"/>
              </a:rPr>
              <a:t> </a:t>
            </a:r>
            <a:r>
              <a:rPr lang="en-US" sz="1800" dirty="0">
                <a:cs typeface="Segoe UI"/>
              </a:rPr>
              <a:t>and</a:t>
            </a:r>
            <a:r>
              <a:rPr lang="en-US" sz="1800" b="1" dirty="0">
                <a:cs typeface="Segoe UI"/>
              </a:rPr>
              <a:t> </a:t>
            </a:r>
            <a:r>
              <a:rPr lang="en-US" sz="1800" b="1" dirty="0" err="1">
                <a:cs typeface="Segoe UI"/>
              </a:rPr>
              <a:t>imdb_seed</a:t>
            </a:r>
            <a:endParaRPr lang="en-US" sz="1800" b="1" dirty="0">
              <a:cs typeface="Segoe UI"/>
            </a:endParaRPr>
          </a:p>
          <a:p>
            <a:pPr marL="285750" indent="-285750">
              <a:buFont typeface="Arial" panose="020B0604020202020204" pitchFamily="34" charset="0"/>
              <a:buChar char="•"/>
            </a:pPr>
            <a:endParaRPr lang="en-US" sz="1800" b="1" dirty="0">
              <a:cs typeface="Segoe UI"/>
            </a:endParaRPr>
          </a:p>
          <a:p>
            <a:pPr marL="742933" lvl="1" indent="-285750">
              <a:buFont typeface="Arial" panose="020B0604020202020204" pitchFamily="34" charset="0"/>
              <a:buChar char="•"/>
            </a:pPr>
            <a:r>
              <a:rPr lang="en-US" sz="1800" dirty="0">
                <a:cs typeface="Segoe UI"/>
              </a:rPr>
              <a:t>Partition key is </a:t>
            </a:r>
            <a:r>
              <a:rPr lang="en-US" sz="1800" b="1" dirty="0">
                <a:cs typeface="Segoe UI"/>
              </a:rPr>
              <a:t>/pk </a:t>
            </a:r>
            <a:r>
              <a:rPr lang="en-US" sz="1800" dirty="0">
                <a:cs typeface="Segoe UI"/>
              </a:rPr>
              <a:t>for each container</a:t>
            </a:r>
          </a:p>
          <a:p>
            <a:pPr marL="742933" lvl="1" indent="-285750">
              <a:buFont typeface="Arial" panose="020B0604020202020204" pitchFamily="34" charset="0"/>
              <a:buChar char="•"/>
            </a:pPr>
            <a:r>
              <a:rPr lang="en-US" sz="1800" dirty="0">
                <a:cs typeface="Segoe UI"/>
              </a:rPr>
              <a:t>Each document has a </a:t>
            </a:r>
            <a:r>
              <a:rPr lang="en-US" sz="1800" b="1" dirty="0">
                <a:cs typeface="Segoe UI"/>
              </a:rPr>
              <a:t>doctype</a:t>
            </a:r>
            <a:r>
              <a:rPr lang="en-US" sz="1800" dirty="0">
                <a:cs typeface="Segoe UI"/>
              </a:rPr>
              <a:t> attribute to distinguish the various entities</a:t>
            </a:r>
          </a:p>
          <a:p>
            <a:pPr marL="1200117" lvl="2" indent="-285750">
              <a:buFont typeface="Arial" panose="020B0604020202020204" pitchFamily="34" charset="0"/>
              <a:buChar char="•"/>
            </a:pPr>
            <a:r>
              <a:rPr lang="en-US" sz="1800" b="1" dirty="0" err="1">
                <a:cs typeface="Segoe UI"/>
              </a:rPr>
              <a:t>imdb_graph</a:t>
            </a:r>
            <a:r>
              <a:rPr lang="en-US" sz="1800" b="1" dirty="0">
                <a:cs typeface="Segoe UI"/>
              </a:rPr>
              <a:t> </a:t>
            </a:r>
            <a:r>
              <a:rPr lang="en-US" sz="1800" dirty="0">
                <a:cs typeface="Segoe UI"/>
              </a:rPr>
              <a:t>container contains the </a:t>
            </a:r>
            <a:r>
              <a:rPr lang="en-US" sz="1800" b="1" dirty="0">
                <a:cs typeface="Segoe UI"/>
              </a:rPr>
              <a:t>people</a:t>
            </a:r>
            <a:r>
              <a:rPr lang="en-US" sz="1800" dirty="0">
                <a:cs typeface="Segoe UI"/>
              </a:rPr>
              <a:t> and </a:t>
            </a:r>
            <a:r>
              <a:rPr lang="en-US" sz="1800" b="1" dirty="0">
                <a:cs typeface="Segoe UI"/>
              </a:rPr>
              <a:t>movie</a:t>
            </a:r>
            <a:r>
              <a:rPr lang="en-US" sz="1800" dirty="0">
                <a:cs typeface="Segoe UI"/>
              </a:rPr>
              <a:t> documents</a:t>
            </a:r>
          </a:p>
          <a:p>
            <a:pPr marL="1200117" lvl="2" indent="-285750">
              <a:buFont typeface="Arial" panose="020B0604020202020204" pitchFamily="34" charset="0"/>
              <a:buChar char="•"/>
            </a:pPr>
            <a:r>
              <a:rPr lang="en-US" sz="1800" b="1" dirty="0" err="1">
                <a:cs typeface="Segoe UI"/>
              </a:rPr>
              <a:t>imdb_seed</a:t>
            </a:r>
            <a:r>
              <a:rPr lang="en-US" sz="1800" b="1" dirty="0">
                <a:cs typeface="Segoe UI"/>
              </a:rPr>
              <a:t> </a:t>
            </a:r>
            <a:r>
              <a:rPr lang="en-US" sz="1800" dirty="0">
                <a:cs typeface="Segoe UI"/>
              </a:rPr>
              <a:t>container </a:t>
            </a:r>
            <a:r>
              <a:rPr lang="en-US" sz="1800" b="1" dirty="0">
                <a:cs typeface="Segoe UI"/>
              </a:rPr>
              <a:t>contains the “seed data” to reload the graph into memory</a:t>
            </a:r>
          </a:p>
          <a:p>
            <a:pPr marL="1657300" lvl="3" indent="-285750">
              <a:buFont typeface="Arial" panose="020B0604020202020204" pitchFamily="34" charset="0"/>
              <a:buChar char="•"/>
            </a:pPr>
            <a:r>
              <a:rPr lang="en-US" sz="1800" dirty="0">
                <a:cs typeface="Segoe UI"/>
              </a:rPr>
              <a:t>The seed data is used instead of the “RDF Triples” in the v1 implementation</a:t>
            </a:r>
          </a:p>
          <a:p>
            <a:pPr marL="1657300" lvl="3" indent="-285750">
              <a:buFont typeface="Arial" panose="020B0604020202020204" pitchFamily="34" charset="0"/>
              <a:buChar char="•"/>
            </a:pPr>
            <a:r>
              <a:rPr lang="en-US" sz="1800" dirty="0">
                <a:cs typeface="Segoe UI"/>
              </a:rPr>
              <a:t>The movie data, for example, all resides in the same logical partition </a:t>
            </a:r>
          </a:p>
          <a:p>
            <a:pPr marL="1657300" lvl="3" indent="-285750">
              <a:buFont typeface="Arial" panose="020B0604020202020204" pitchFamily="34" charset="0"/>
              <a:buChar char="•"/>
            </a:pPr>
            <a:r>
              <a:rPr lang="en-US" sz="1800" dirty="0">
                <a:cs typeface="Segoe UI"/>
              </a:rPr>
              <a:t>Reference data contains over 1-million vertices and 3.9 million edges</a:t>
            </a:r>
          </a:p>
          <a:p>
            <a:pPr marL="1657300" lvl="3" indent="-285750">
              <a:buFont typeface="Arial" panose="020B0604020202020204" pitchFamily="34" charset="0"/>
              <a:buChar char="•"/>
            </a:pPr>
            <a:r>
              <a:rPr lang="en-US" sz="1800" dirty="0">
                <a:cs typeface="Segoe UI"/>
              </a:rPr>
              <a:t>Load time is approximately 50-seconds from home network</a:t>
            </a:r>
          </a:p>
          <a:p>
            <a:pPr marL="1657300" lvl="3" indent="-285750">
              <a:buFont typeface="Arial" panose="020B0604020202020204" pitchFamily="34" charset="0"/>
              <a:buChar char="•"/>
            </a:pPr>
            <a:r>
              <a:rPr lang="en-US" sz="1800" dirty="0">
                <a:cs typeface="Segoe UI"/>
              </a:rPr>
              <a:t>Larger in-memory graphs are possible</a:t>
            </a:r>
          </a:p>
          <a:p>
            <a:pPr marL="1657300" lvl="3" indent="-285750">
              <a:buFont typeface="Arial" panose="020B0604020202020204" pitchFamily="34" charset="0"/>
              <a:buChar char="•"/>
            </a:pPr>
            <a:r>
              <a:rPr lang="en-US" sz="1800" dirty="0">
                <a:cs typeface="Segoe UI"/>
              </a:rPr>
              <a:t>The in-memory graph is mutable for </a:t>
            </a:r>
            <a:r>
              <a:rPr lang="en-US" sz="1800" dirty="0" err="1">
                <a:cs typeface="Segoe UI"/>
              </a:rPr>
              <a:t>realtime</a:t>
            </a:r>
            <a:r>
              <a:rPr lang="en-US" sz="1800" dirty="0">
                <a:cs typeface="Segoe UI"/>
              </a:rPr>
              <a:t> use-cases</a:t>
            </a:r>
          </a:p>
          <a:p>
            <a:pPr marL="742933" lvl="1" indent="-285750">
              <a:buFont typeface="Arial" panose="020B0604020202020204" pitchFamily="34" charset="0"/>
              <a:buChar char="•"/>
            </a:pPr>
            <a:r>
              <a:rPr lang="en-US" sz="1800" dirty="0">
                <a:cs typeface="Segoe UI"/>
              </a:rPr>
              <a:t>Navigation of the graph is mostly done with the built-in functionality in </a:t>
            </a:r>
            <a:r>
              <a:rPr lang="en-US" sz="1800" b="1" dirty="0" err="1">
                <a:cs typeface="Segoe UI"/>
              </a:rPr>
              <a:t>JGraphT</a:t>
            </a:r>
            <a:endParaRPr lang="en-US" sz="1800" b="1" dirty="0">
              <a:cs typeface="Segoe UI"/>
            </a:endParaRPr>
          </a:p>
          <a:p>
            <a:pPr marL="742933" lvl="1" indent="-285750">
              <a:buFont typeface="Arial" panose="020B0604020202020204" pitchFamily="34" charset="0"/>
              <a:buChar char="•"/>
            </a:pPr>
            <a:r>
              <a:rPr lang="en-US" sz="1800" dirty="0">
                <a:cs typeface="Segoe UI"/>
              </a:rPr>
              <a:t>Load the data into memory once, then apply surgical changes to the mutable graph</a:t>
            </a:r>
          </a:p>
          <a:p>
            <a:pPr marL="742933" lvl="1" indent="-285750">
              <a:buFont typeface="Arial" panose="020B0604020202020204" pitchFamily="34" charset="0"/>
              <a:buChar char="•"/>
            </a:pPr>
            <a:r>
              <a:rPr lang="en-US" sz="1800" b="1" dirty="0">
                <a:cs typeface="Segoe UI"/>
              </a:rPr>
              <a:t>Graph Traversal is fast and consumes zero </a:t>
            </a:r>
            <a:r>
              <a:rPr lang="en-US" sz="1800" b="1" dirty="0" err="1">
                <a:cs typeface="Segoe UI"/>
              </a:rPr>
              <a:t>CosmosDB</a:t>
            </a:r>
            <a:r>
              <a:rPr lang="en-US" sz="1800" b="1" dirty="0">
                <a:cs typeface="Segoe UI"/>
              </a:rPr>
              <a:t> RUs</a:t>
            </a:r>
          </a:p>
          <a:p>
            <a:pPr marL="1200117" lvl="2" indent="-285750">
              <a:buFont typeface="Arial" panose="020B0604020202020204" pitchFamily="34" charset="0"/>
              <a:buChar char="•"/>
            </a:pPr>
            <a:endParaRPr lang="en-US" sz="1800" dirty="0">
              <a:cs typeface="Segoe UI"/>
            </a:endParaRPr>
          </a:p>
          <a:p>
            <a:pPr marL="742933" lvl="1" indent="-285750">
              <a:buFont typeface="Arial" panose="020B0604020202020204" pitchFamily="34" charset="0"/>
              <a:buChar char="•"/>
            </a:pPr>
            <a:endParaRPr lang="en-US" sz="1800" dirty="0">
              <a:cs typeface="Segoe UI"/>
            </a:endParaRPr>
          </a:p>
        </p:txBody>
      </p:sp>
      <p:sp>
        <p:nvSpPr>
          <p:cNvPr id="9" name="Rectangle 8">
            <a:extLst>
              <a:ext uri="{FF2B5EF4-FFF2-40B4-BE49-F238E27FC236}">
                <a16:creationId xmlns:a16="http://schemas.microsoft.com/office/drawing/2014/main" id="{E3743541-CC54-4122-901F-31E4C928C0B5}"/>
              </a:ext>
            </a:extLst>
          </p:cNvPr>
          <p:cNvSpPr/>
          <p:nvPr/>
        </p:nvSpPr>
        <p:spPr bwMode="auto">
          <a:xfrm>
            <a:off x="5835033" y="1017973"/>
            <a:ext cx="914400"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a:extLst>
              <a:ext uri="{FF2B5EF4-FFF2-40B4-BE49-F238E27FC236}">
                <a16:creationId xmlns:a16="http://schemas.microsoft.com/office/drawing/2014/main" id="{34DBF81F-4274-4E2A-AAB7-489C7A6E6394}"/>
              </a:ext>
            </a:extLst>
          </p:cNvPr>
          <p:cNvSpPr/>
          <p:nvPr/>
        </p:nvSpPr>
        <p:spPr bwMode="auto">
          <a:xfrm>
            <a:off x="11442970" y="1188395"/>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a:extLst>
              <a:ext uri="{FF2B5EF4-FFF2-40B4-BE49-F238E27FC236}">
                <a16:creationId xmlns:a16="http://schemas.microsoft.com/office/drawing/2014/main" id="{9B6E6037-C806-4A4B-A60D-ABC4892E98B9}"/>
              </a:ext>
            </a:extLst>
          </p:cNvPr>
          <p:cNvSpPr/>
          <p:nvPr/>
        </p:nvSpPr>
        <p:spPr bwMode="auto">
          <a:xfrm>
            <a:off x="11370012" y="1139756"/>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058278851"/>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BB390-B73E-4812-940C-A2213C93E2DC}"/>
              </a:ext>
            </a:extLst>
          </p:cNvPr>
          <p:cNvSpPr>
            <a:spLocks noGrp="1"/>
          </p:cNvSpPr>
          <p:nvPr>
            <p:ph type="title"/>
          </p:nvPr>
        </p:nvSpPr>
        <p:spPr>
          <a:xfrm>
            <a:off x="455995" y="620428"/>
            <a:ext cx="11306469" cy="397545"/>
          </a:xfrm>
        </p:spPr>
        <p:txBody>
          <a:bodyPr/>
          <a:lstStyle/>
          <a:p>
            <a:r>
              <a:rPr lang="en-US" dirty="0">
                <a:solidFill>
                  <a:schemeClr val="accent2">
                    <a:lumMod val="60000"/>
                    <a:lumOff val="40000"/>
                  </a:schemeClr>
                </a:solidFill>
                <a:cs typeface="Segoe UI Semibold"/>
              </a:rPr>
              <a:t>Implementation – v1/NPM:  Sample Library Document</a:t>
            </a:r>
            <a:endParaRPr lang="en-US" dirty="0">
              <a:solidFill>
                <a:schemeClr val="accent2">
                  <a:lumMod val="60000"/>
                  <a:lumOff val="40000"/>
                </a:schemeClr>
              </a:solidFill>
            </a:endParaRPr>
          </a:p>
        </p:txBody>
      </p:sp>
      <p:sp>
        <p:nvSpPr>
          <p:cNvPr id="3" name="Text Placeholder 2">
            <a:extLst>
              <a:ext uri="{FF2B5EF4-FFF2-40B4-BE49-F238E27FC236}">
                <a16:creationId xmlns:a16="http://schemas.microsoft.com/office/drawing/2014/main" id="{AC3E1E3F-8E9B-4AA3-AFD9-4D7278053F9A}"/>
              </a:ext>
            </a:extLst>
          </p:cNvPr>
          <p:cNvSpPr>
            <a:spLocks noGrp="1"/>
          </p:cNvSpPr>
          <p:nvPr>
            <p:ph type="body" sz="quarter" idx="10"/>
          </p:nvPr>
        </p:nvSpPr>
        <p:spPr>
          <a:xfrm>
            <a:off x="455995" y="1922586"/>
            <a:ext cx="9384447" cy="1200329"/>
          </a:xfrm>
        </p:spPr>
        <p:txBody>
          <a:bodyPr vert="horz" wrap="square" lIns="0" tIns="0" rIns="0" bIns="0" rtlCol="0" anchor="t">
            <a:spAutoFit/>
          </a:bodyPr>
          <a:lstStyle/>
          <a:p>
            <a:pPr marL="280035" indent="-280035">
              <a:lnSpc>
                <a:spcPct val="150000"/>
              </a:lnSpc>
              <a:spcAft>
                <a:spcPts val="588"/>
              </a:spcAft>
              <a:buFont typeface="Arial,Sans-Serif" panose="020B0604020202020204" pitchFamily="34" charset="0"/>
            </a:pPr>
            <a:endParaRPr lang="en-US" dirty="0">
              <a:ea typeface="+mn-lt"/>
              <a:cs typeface="+mn-lt"/>
            </a:endParaRPr>
          </a:p>
          <a:p>
            <a:pPr marL="280035" indent="-280035">
              <a:lnSpc>
                <a:spcPct val="90000"/>
              </a:lnSpc>
              <a:spcAft>
                <a:spcPts val="588"/>
              </a:spcAft>
              <a:buFont typeface="Arial,Sans-Serif" panose="020B0604020202020204" pitchFamily="34" charset="0"/>
              <a:buChar char="•"/>
            </a:pPr>
            <a:endParaRPr lang="en-US" dirty="0">
              <a:ea typeface="+mn-lt"/>
              <a:cs typeface="+mn-lt"/>
            </a:endParaRPr>
          </a:p>
          <a:p>
            <a:pPr marL="335915" indent="-335915"/>
            <a:endParaRPr lang="en-US" dirty="0">
              <a:ea typeface="+mn-lt"/>
              <a:cs typeface="+mn-lt"/>
            </a:endParaRPr>
          </a:p>
        </p:txBody>
      </p:sp>
      <p:sp>
        <p:nvSpPr>
          <p:cNvPr id="9" name="Rectangle 8">
            <a:extLst>
              <a:ext uri="{FF2B5EF4-FFF2-40B4-BE49-F238E27FC236}">
                <a16:creationId xmlns:a16="http://schemas.microsoft.com/office/drawing/2014/main" id="{E3743541-CC54-4122-901F-31E4C928C0B5}"/>
              </a:ext>
            </a:extLst>
          </p:cNvPr>
          <p:cNvSpPr/>
          <p:nvPr/>
        </p:nvSpPr>
        <p:spPr bwMode="auto">
          <a:xfrm>
            <a:off x="5667829" y="968829"/>
            <a:ext cx="914400"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a:extLst>
              <a:ext uri="{FF2B5EF4-FFF2-40B4-BE49-F238E27FC236}">
                <a16:creationId xmlns:a16="http://schemas.microsoft.com/office/drawing/2014/main" id="{34DBF81F-4274-4E2A-AAB7-489C7A6E6394}"/>
              </a:ext>
            </a:extLst>
          </p:cNvPr>
          <p:cNvSpPr/>
          <p:nvPr/>
        </p:nvSpPr>
        <p:spPr bwMode="auto">
          <a:xfrm>
            <a:off x="11442970" y="1188395"/>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a:extLst>
              <a:ext uri="{FF2B5EF4-FFF2-40B4-BE49-F238E27FC236}">
                <a16:creationId xmlns:a16="http://schemas.microsoft.com/office/drawing/2014/main" id="{9B6E6037-C806-4A4B-A60D-ABC4892E98B9}"/>
              </a:ext>
            </a:extLst>
          </p:cNvPr>
          <p:cNvSpPr/>
          <p:nvPr/>
        </p:nvSpPr>
        <p:spPr bwMode="auto">
          <a:xfrm>
            <a:off x="11370012" y="1139756"/>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Box 5">
            <a:extLst>
              <a:ext uri="{FF2B5EF4-FFF2-40B4-BE49-F238E27FC236}">
                <a16:creationId xmlns:a16="http://schemas.microsoft.com/office/drawing/2014/main" id="{9876F0D3-2345-D49C-B2A8-A5835A405951}"/>
              </a:ext>
            </a:extLst>
          </p:cNvPr>
          <p:cNvSpPr txBox="1"/>
          <p:nvPr/>
        </p:nvSpPr>
        <p:spPr>
          <a:xfrm>
            <a:off x="666751" y="1139756"/>
            <a:ext cx="4181827" cy="572464"/>
          </a:xfrm>
          <a:prstGeom prst="rect">
            <a:avLst/>
          </a:prstGeom>
          <a:noFill/>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marL="742933" lvl="1" indent="-285750">
              <a:buFont typeface="Arial" panose="020B0604020202020204" pitchFamily="34" charset="0"/>
              <a:buChar char="•"/>
            </a:pPr>
            <a:endParaRPr lang="en-US" sz="1800" dirty="0">
              <a:cs typeface="Segoe UI"/>
            </a:endParaRPr>
          </a:p>
        </p:txBody>
      </p:sp>
      <p:pic>
        <p:nvPicPr>
          <p:cNvPr id="13" name="Picture 12">
            <a:extLst>
              <a:ext uri="{FF2B5EF4-FFF2-40B4-BE49-F238E27FC236}">
                <a16:creationId xmlns:a16="http://schemas.microsoft.com/office/drawing/2014/main" id="{5C42DF35-05BD-5917-6229-E5629231943B}"/>
              </a:ext>
            </a:extLst>
          </p:cNvPr>
          <p:cNvPicPr>
            <a:picLocks noChangeAspect="1"/>
          </p:cNvPicPr>
          <p:nvPr/>
        </p:nvPicPr>
        <p:blipFill>
          <a:blip r:embed="rId2"/>
          <a:stretch>
            <a:fillRect/>
          </a:stretch>
        </p:blipFill>
        <p:spPr>
          <a:xfrm>
            <a:off x="4475894" y="1309930"/>
            <a:ext cx="6496905" cy="5269334"/>
          </a:xfrm>
          <a:prstGeom prst="rect">
            <a:avLst/>
          </a:prstGeom>
        </p:spPr>
      </p:pic>
      <p:sp>
        <p:nvSpPr>
          <p:cNvPr id="16" name="TextBox 15">
            <a:extLst>
              <a:ext uri="{FF2B5EF4-FFF2-40B4-BE49-F238E27FC236}">
                <a16:creationId xmlns:a16="http://schemas.microsoft.com/office/drawing/2014/main" id="{0E583CC9-B5E2-052B-7AD6-FE37CAB70349}"/>
              </a:ext>
            </a:extLst>
          </p:cNvPr>
          <p:cNvSpPr txBox="1"/>
          <p:nvPr/>
        </p:nvSpPr>
        <p:spPr>
          <a:xfrm>
            <a:off x="562269" y="1382888"/>
            <a:ext cx="3578578" cy="4924425"/>
          </a:xfrm>
          <a:prstGeom prst="rect">
            <a:avLst/>
          </a:prstGeom>
          <a:noFill/>
        </p:spPr>
        <p:txBody>
          <a:bodyPr wrap="square" lIns="0" tIns="0" rIns="0" bIns="0" rtlCol="0">
            <a:spAutoFit/>
          </a:bodyPr>
          <a:lstStyle/>
          <a:p>
            <a:pPr algn="l"/>
            <a:r>
              <a:rPr lang="en-US" sz="2000" dirty="0"/>
              <a:t>This is a JSON document which describes a Node.js NPM Library.  Libraries are the “raw material” for the graph.</a:t>
            </a:r>
          </a:p>
          <a:p>
            <a:pPr algn="l"/>
            <a:endParaRPr lang="en-US" sz="2000" dirty="0"/>
          </a:p>
          <a:p>
            <a:pPr algn="l"/>
            <a:r>
              <a:rPr lang="en-US" sz="2000" dirty="0"/>
              <a:t>The </a:t>
            </a:r>
            <a:r>
              <a:rPr lang="en-US" sz="2000" b="1" dirty="0"/>
              <a:t>dependencies</a:t>
            </a:r>
            <a:r>
              <a:rPr lang="en-US" sz="2000" dirty="0"/>
              <a:t> object (at line 14) is the data that we’ll use to build a graph.  This sample document is intentionally small.  This library has only one dependency: </a:t>
            </a:r>
            <a:r>
              <a:rPr lang="en-US" sz="2000" b="1" dirty="0"/>
              <a:t>xml2js</a:t>
            </a:r>
          </a:p>
          <a:p>
            <a:pPr algn="l"/>
            <a:endParaRPr lang="en-US" sz="2000" b="1" dirty="0"/>
          </a:p>
          <a:p>
            <a:pPr algn="l"/>
            <a:r>
              <a:rPr lang="en-US" sz="2000" dirty="0"/>
              <a:t>Note the </a:t>
            </a:r>
            <a:r>
              <a:rPr lang="en-US" sz="2000" b="1" dirty="0"/>
              <a:t>author</a:t>
            </a:r>
            <a:r>
              <a:rPr lang="en-US" sz="2000" dirty="0"/>
              <a:t> and </a:t>
            </a:r>
            <a:r>
              <a:rPr lang="en-US" sz="2000" b="1" dirty="0"/>
              <a:t>maintainers</a:t>
            </a:r>
            <a:r>
              <a:rPr lang="en-US" sz="2000" dirty="0"/>
              <a:t> attributes, as well.</a:t>
            </a:r>
          </a:p>
          <a:p>
            <a:pPr algn="l"/>
            <a:r>
              <a:rPr lang="en-US" sz="2000" dirty="0"/>
              <a:t>The graph will include these.</a:t>
            </a:r>
          </a:p>
        </p:txBody>
      </p:sp>
    </p:spTree>
    <p:extLst>
      <p:ext uri="{BB962C8B-B14F-4D97-AF65-F5344CB8AC3E}">
        <p14:creationId xmlns:p14="http://schemas.microsoft.com/office/powerpoint/2010/main" val="2159583929"/>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BB390-B73E-4812-940C-A2213C93E2DC}"/>
              </a:ext>
            </a:extLst>
          </p:cNvPr>
          <p:cNvSpPr>
            <a:spLocks noGrp="1"/>
          </p:cNvSpPr>
          <p:nvPr>
            <p:ph type="title"/>
          </p:nvPr>
        </p:nvSpPr>
        <p:spPr>
          <a:xfrm>
            <a:off x="455995" y="620428"/>
            <a:ext cx="11306469" cy="397545"/>
          </a:xfrm>
        </p:spPr>
        <p:txBody>
          <a:bodyPr/>
          <a:lstStyle/>
          <a:p>
            <a:r>
              <a:rPr lang="en-US" dirty="0">
                <a:solidFill>
                  <a:schemeClr val="accent2">
                    <a:lumMod val="60000"/>
                    <a:lumOff val="40000"/>
                  </a:schemeClr>
                </a:solidFill>
                <a:cs typeface="Segoe UI Semibold"/>
              </a:rPr>
              <a:t>What is </a:t>
            </a:r>
            <a:r>
              <a:rPr lang="en-US" dirty="0" err="1">
                <a:solidFill>
                  <a:schemeClr val="accent2">
                    <a:lumMod val="60000"/>
                    <a:lumOff val="40000"/>
                  </a:schemeClr>
                </a:solidFill>
                <a:cs typeface="Segoe UI Semibold"/>
              </a:rPr>
              <a:t>AltGraph</a:t>
            </a:r>
            <a:r>
              <a:rPr lang="en-US" dirty="0">
                <a:solidFill>
                  <a:schemeClr val="accent2">
                    <a:lumMod val="60000"/>
                    <a:lumOff val="40000"/>
                  </a:schemeClr>
                </a:solidFill>
                <a:cs typeface="Segoe UI Semibold"/>
              </a:rPr>
              <a:t>?</a:t>
            </a:r>
            <a:endParaRPr lang="en-US" dirty="0">
              <a:solidFill>
                <a:schemeClr val="accent2">
                  <a:lumMod val="60000"/>
                  <a:lumOff val="40000"/>
                </a:schemeClr>
              </a:solidFill>
            </a:endParaRPr>
          </a:p>
        </p:txBody>
      </p:sp>
      <p:sp>
        <p:nvSpPr>
          <p:cNvPr id="3" name="Text Placeholder 2">
            <a:extLst>
              <a:ext uri="{FF2B5EF4-FFF2-40B4-BE49-F238E27FC236}">
                <a16:creationId xmlns:a16="http://schemas.microsoft.com/office/drawing/2014/main" id="{AC3E1E3F-8E9B-4AA3-AFD9-4D7278053F9A}"/>
              </a:ext>
            </a:extLst>
          </p:cNvPr>
          <p:cNvSpPr>
            <a:spLocks noGrp="1"/>
          </p:cNvSpPr>
          <p:nvPr>
            <p:ph type="body" sz="quarter" idx="10"/>
          </p:nvPr>
        </p:nvSpPr>
        <p:spPr>
          <a:xfrm>
            <a:off x="455995" y="1922586"/>
            <a:ext cx="9384447" cy="1200329"/>
          </a:xfrm>
        </p:spPr>
        <p:txBody>
          <a:bodyPr vert="horz" wrap="square" lIns="0" tIns="0" rIns="0" bIns="0" rtlCol="0" anchor="t">
            <a:spAutoFit/>
          </a:bodyPr>
          <a:lstStyle/>
          <a:p>
            <a:pPr marL="280035" indent="-280035">
              <a:lnSpc>
                <a:spcPct val="150000"/>
              </a:lnSpc>
              <a:spcAft>
                <a:spcPts val="588"/>
              </a:spcAft>
              <a:buFont typeface="Arial,Sans-Serif" panose="020B0604020202020204" pitchFamily="34" charset="0"/>
            </a:pPr>
            <a:endParaRPr lang="en-US">
              <a:ea typeface="+mn-lt"/>
              <a:cs typeface="+mn-lt"/>
            </a:endParaRPr>
          </a:p>
          <a:p>
            <a:pPr marL="280035" indent="-280035">
              <a:lnSpc>
                <a:spcPct val="90000"/>
              </a:lnSpc>
              <a:spcAft>
                <a:spcPts val="588"/>
              </a:spcAft>
              <a:buFont typeface="Arial,Sans-Serif" panose="020B0604020202020204" pitchFamily="34" charset="0"/>
              <a:buChar char="•"/>
            </a:pPr>
            <a:endParaRPr lang="en-US">
              <a:ea typeface="+mn-lt"/>
              <a:cs typeface="+mn-lt"/>
            </a:endParaRPr>
          </a:p>
          <a:p>
            <a:pPr marL="335915" indent="-335915"/>
            <a:endParaRPr lang="en-US">
              <a:ea typeface="+mn-lt"/>
              <a:cs typeface="+mn-lt"/>
            </a:endParaRPr>
          </a:p>
        </p:txBody>
      </p:sp>
      <p:sp>
        <p:nvSpPr>
          <p:cNvPr id="4" name="TextBox 3">
            <a:extLst>
              <a:ext uri="{FF2B5EF4-FFF2-40B4-BE49-F238E27FC236}">
                <a16:creationId xmlns:a16="http://schemas.microsoft.com/office/drawing/2014/main" id="{40C999F7-4F4C-403D-A55C-E359CFC56B8B}"/>
              </a:ext>
            </a:extLst>
          </p:cNvPr>
          <p:cNvSpPr txBox="1"/>
          <p:nvPr/>
        </p:nvSpPr>
        <p:spPr>
          <a:xfrm>
            <a:off x="1055411" y="1469630"/>
            <a:ext cx="10081178" cy="4727448"/>
          </a:xfrm>
          <a:prstGeom prst="rect">
            <a:avLst/>
          </a:prstGeom>
          <a:noFill/>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r>
              <a:rPr lang="en-US" sz="2400" b="1" dirty="0" err="1">
                <a:cs typeface="Segoe UI"/>
              </a:rPr>
              <a:t>AltGraph</a:t>
            </a:r>
            <a:r>
              <a:rPr lang="en-US" sz="2400" b="1" dirty="0">
                <a:cs typeface="Segoe UI"/>
              </a:rPr>
              <a:t> is a set of </a:t>
            </a:r>
            <a:r>
              <a:rPr lang="en-US" sz="2400" b="1" i="1" u="sng" dirty="0">
                <a:cs typeface="Segoe UI"/>
              </a:rPr>
              <a:t>Alternative Graph Implementations</a:t>
            </a:r>
            <a:r>
              <a:rPr lang="en-US" sz="2400" b="1" i="1" dirty="0">
                <a:cs typeface="Segoe UI"/>
              </a:rPr>
              <a:t> </a:t>
            </a:r>
            <a:r>
              <a:rPr lang="en-US" sz="2400" b="1" dirty="0">
                <a:cs typeface="Segoe UI"/>
              </a:rPr>
              <a:t>built on:</a:t>
            </a:r>
          </a:p>
          <a:p>
            <a:pPr>
              <a:buFont typeface="Arial" panose="020B0604020202020204" pitchFamily="34" charset="0"/>
              <a:buChar char="•"/>
            </a:pPr>
            <a:endParaRPr lang="en-US" sz="2400" dirty="0">
              <a:cs typeface="Segoe UI"/>
            </a:endParaRPr>
          </a:p>
          <a:p>
            <a:r>
              <a:rPr lang="en-US" sz="2400" dirty="0">
                <a:cs typeface="Segoe UI"/>
              </a:rPr>
              <a:t>A Design:</a:t>
            </a:r>
          </a:p>
          <a:p>
            <a:pPr lvl="1">
              <a:buFont typeface="Arial" panose="020B0604020202020204" pitchFamily="34" charset="0"/>
              <a:buChar char="•"/>
            </a:pPr>
            <a:r>
              <a:rPr lang="en-US" sz="2400" dirty="0">
                <a:cs typeface="Segoe UI"/>
              </a:rPr>
              <a:t> The Azure </a:t>
            </a:r>
            <a:r>
              <a:rPr lang="en-US" sz="2400" b="1" dirty="0" err="1">
                <a:cs typeface="Segoe UI"/>
              </a:rPr>
              <a:t>CosmosDB</a:t>
            </a:r>
            <a:r>
              <a:rPr lang="en-US" sz="2400" b="1" dirty="0">
                <a:cs typeface="Segoe UI"/>
              </a:rPr>
              <a:t> SQL API </a:t>
            </a:r>
          </a:p>
          <a:p>
            <a:pPr lvl="1">
              <a:buFont typeface="Arial" panose="020B0604020202020204" pitchFamily="34" charset="0"/>
              <a:buChar char="•"/>
            </a:pPr>
            <a:r>
              <a:rPr lang="en-US" sz="2400" b="1" dirty="0">
                <a:cs typeface="Segoe UI"/>
              </a:rPr>
              <a:t> Fast In-memory processing</a:t>
            </a:r>
            <a:r>
              <a:rPr lang="en-US" sz="2400" dirty="0">
                <a:cs typeface="Segoe UI"/>
              </a:rPr>
              <a:t> vs DB and Disk Traversal</a:t>
            </a:r>
            <a:endParaRPr lang="en-US" sz="2400" b="1" dirty="0">
              <a:cs typeface="Segoe UI"/>
            </a:endParaRPr>
          </a:p>
          <a:p>
            <a:pPr lvl="1">
              <a:buFont typeface="Arial" panose="020B0604020202020204" pitchFamily="34" charset="0"/>
              <a:buChar char="•"/>
            </a:pPr>
            <a:r>
              <a:rPr lang="en-US" sz="2400" b="1" dirty="0">
                <a:cs typeface="Segoe UI"/>
              </a:rPr>
              <a:t> </a:t>
            </a:r>
            <a:r>
              <a:rPr lang="en-US" sz="2400" dirty="0">
                <a:cs typeface="Segoe UI"/>
              </a:rPr>
              <a:t>RDF-like</a:t>
            </a:r>
            <a:r>
              <a:rPr lang="en-US" sz="2400" b="1" dirty="0">
                <a:cs typeface="Segoe UI"/>
              </a:rPr>
              <a:t> “Triples” (v1)</a:t>
            </a:r>
            <a:r>
              <a:rPr lang="en-US" sz="2400" dirty="0">
                <a:cs typeface="Segoe UI"/>
              </a:rPr>
              <a:t>,</a:t>
            </a:r>
            <a:r>
              <a:rPr lang="en-US" sz="2400" b="1" dirty="0">
                <a:cs typeface="Segoe UI"/>
              </a:rPr>
              <a:t> </a:t>
            </a:r>
            <a:r>
              <a:rPr lang="en-US" sz="2400" dirty="0">
                <a:cs typeface="Segoe UI"/>
              </a:rPr>
              <a:t>or the </a:t>
            </a:r>
            <a:r>
              <a:rPr lang="en-US" sz="2400" b="1" dirty="0" err="1">
                <a:cs typeface="Segoe UI"/>
              </a:rPr>
              <a:t>JGraphT</a:t>
            </a:r>
            <a:r>
              <a:rPr lang="en-US" sz="2400" b="1" dirty="0">
                <a:cs typeface="Segoe UI"/>
              </a:rPr>
              <a:t> library (v2)</a:t>
            </a:r>
          </a:p>
          <a:p>
            <a:pPr lvl="1">
              <a:buFont typeface="Arial" panose="020B0604020202020204" pitchFamily="34" charset="0"/>
              <a:buChar char="•"/>
            </a:pPr>
            <a:r>
              <a:rPr lang="en-US" sz="2400" dirty="0">
                <a:cs typeface="Segoe UI"/>
              </a:rPr>
              <a:t> Azure Redis Cache or </a:t>
            </a:r>
            <a:r>
              <a:rPr lang="en-US" sz="2400" dirty="0" err="1">
                <a:cs typeface="Segoe UI"/>
              </a:rPr>
              <a:t>CosmosDB</a:t>
            </a:r>
            <a:r>
              <a:rPr lang="en-US" sz="2400" dirty="0">
                <a:cs typeface="Segoe UI"/>
              </a:rPr>
              <a:t> Integrated </a:t>
            </a:r>
            <a:r>
              <a:rPr lang="en-US" sz="2400" b="1" dirty="0">
                <a:cs typeface="Segoe UI"/>
              </a:rPr>
              <a:t>Cache</a:t>
            </a:r>
          </a:p>
          <a:p>
            <a:endParaRPr lang="en-US" sz="2400" dirty="0">
              <a:cs typeface="Segoe UI"/>
            </a:endParaRPr>
          </a:p>
          <a:p>
            <a:r>
              <a:rPr lang="en-US" sz="2400" dirty="0">
                <a:cs typeface="Segoe UI"/>
              </a:rPr>
              <a:t>Two Reference Implementations – v1/NPM and v2/IMDb, using:</a:t>
            </a:r>
          </a:p>
          <a:p>
            <a:pPr lvl="1">
              <a:buFont typeface="Arial" panose="020B0604020202020204" pitchFamily="34" charset="0"/>
              <a:buChar char="•"/>
            </a:pPr>
            <a:r>
              <a:rPr lang="en-US" sz="2400" dirty="0">
                <a:cs typeface="Segoe UI"/>
              </a:rPr>
              <a:t>   The </a:t>
            </a:r>
            <a:r>
              <a:rPr lang="en-US" sz="2400" b="1" dirty="0">
                <a:cs typeface="Segoe UI"/>
              </a:rPr>
              <a:t>Java</a:t>
            </a:r>
            <a:r>
              <a:rPr lang="en-US" sz="2400" dirty="0">
                <a:cs typeface="Segoe UI"/>
              </a:rPr>
              <a:t> programming language </a:t>
            </a:r>
          </a:p>
          <a:p>
            <a:pPr lvl="1">
              <a:buFont typeface="Arial" panose="020B0604020202020204" pitchFamily="34" charset="0"/>
              <a:buChar char="•"/>
            </a:pPr>
            <a:r>
              <a:rPr lang="en-US" sz="2400" dirty="0">
                <a:cs typeface="Segoe UI"/>
              </a:rPr>
              <a:t>   </a:t>
            </a:r>
            <a:r>
              <a:rPr lang="en-US" sz="2400" b="1" dirty="0">
                <a:cs typeface="Segoe UI"/>
              </a:rPr>
              <a:t>Spring Boot</a:t>
            </a:r>
            <a:r>
              <a:rPr lang="en-US" sz="2400" dirty="0">
                <a:cs typeface="Segoe UI"/>
              </a:rPr>
              <a:t> and </a:t>
            </a:r>
            <a:r>
              <a:rPr lang="en-US" sz="2400" b="1" dirty="0">
                <a:cs typeface="Segoe UI"/>
              </a:rPr>
              <a:t>Spring Data </a:t>
            </a:r>
            <a:r>
              <a:rPr lang="en-US" sz="2400" dirty="0">
                <a:cs typeface="Segoe UI"/>
              </a:rPr>
              <a:t>frameworks</a:t>
            </a:r>
          </a:p>
          <a:p>
            <a:pPr marL="800083" lvl="1" indent="-342900">
              <a:buFont typeface="Arial" panose="020B0604020202020204" pitchFamily="34" charset="0"/>
              <a:buChar char="•"/>
            </a:pPr>
            <a:r>
              <a:rPr lang="en-US" sz="2400" dirty="0">
                <a:cs typeface="Segoe UI"/>
                <a:hlinkClick r:id="rId2"/>
              </a:rPr>
              <a:t>https://github.com/cjoakim/azure-cosmosdb-altgraph</a:t>
            </a:r>
            <a:endParaRPr lang="en-US" sz="2400" dirty="0">
              <a:cs typeface="Segoe UI"/>
            </a:endParaRPr>
          </a:p>
        </p:txBody>
      </p:sp>
      <p:sp>
        <p:nvSpPr>
          <p:cNvPr id="9" name="Rectangle 8">
            <a:extLst>
              <a:ext uri="{FF2B5EF4-FFF2-40B4-BE49-F238E27FC236}">
                <a16:creationId xmlns:a16="http://schemas.microsoft.com/office/drawing/2014/main" id="{E3743541-CC54-4122-901F-31E4C928C0B5}"/>
              </a:ext>
            </a:extLst>
          </p:cNvPr>
          <p:cNvSpPr/>
          <p:nvPr/>
        </p:nvSpPr>
        <p:spPr bwMode="auto">
          <a:xfrm>
            <a:off x="5667829" y="968829"/>
            <a:ext cx="914400"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a:extLst>
              <a:ext uri="{FF2B5EF4-FFF2-40B4-BE49-F238E27FC236}">
                <a16:creationId xmlns:a16="http://schemas.microsoft.com/office/drawing/2014/main" id="{34DBF81F-4274-4E2A-AAB7-489C7A6E6394}"/>
              </a:ext>
            </a:extLst>
          </p:cNvPr>
          <p:cNvSpPr/>
          <p:nvPr/>
        </p:nvSpPr>
        <p:spPr bwMode="auto">
          <a:xfrm>
            <a:off x="11442970" y="1188395"/>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a:extLst>
              <a:ext uri="{FF2B5EF4-FFF2-40B4-BE49-F238E27FC236}">
                <a16:creationId xmlns:a16="http://schemas.microsoft.com/office/drawing/2014/main" id="{9B6E6037-C806-4A4B-A60D-ABC4892E98B9}"/>
              </a:ext>
            </a:extLst>
          </p:cNvPr>
          <p:cNvSpPr/>
          <p:nvPr/>
        </p:nvSpPr>
        <p:spPr bwMode="auto">
          <a:xfrm>
            <a:off x="11370012" y="1139756"/>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003298535"/>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BB390-B73E-4812-940C-A2213C93E2DC}"/>
              </a:ext>
            </a:extLst>
          </p:cNvPr>
          <p:cNvSpPr>
            <a:spLocks noGrp="1"/>
          </p:cNvSpPr>
          <p:nvPr>
            <p:ph type="title"/>
          </p:nvPr>
        </p:nvSpPr>
        <p:spPr>
          <a:xfrm>
            <a:off x="455995" y="620428"/>
            <a:ext cx="11306469" cy="397545"/>
          </a:xfrm>
        </p:spPr>
        <p:txBody>
          <a:bodyPr/>
          <a:lstStyle/>
          <a:p>
            <a:r>
              <a:rPr lang="en-US" dirty="0">
                <a:solidFill>
                  <a:schemeClr val="accent2">
                    <a:lumMod val="60000"/>
                    <a:lumOff val="40000"/>
                  </a:schemeClr>
                </a:solidFill>
                <a:cs typeface="Segoe UI Semibold"/>
              </a:rPr>
              <a:t>Implementation – v1/NPM:  Sample Array of Triples</a:t>
            </a:r>
            <a:endParaRPr lang="en-US" dirty="0">
              <a:solidFill>
                <a:schemeClr val="accent2">
                  <a:lumMod val="60000"/>
                  <a:lumOff val="40000"/>
                </a:schemeClr>
              </a:solidFill>
            </a:endParaRPr>
          </a:p>
        </p:txBody>
      </p:sp>
      <p:sp>
        <p:nvSpPr>
          <p:cNvPr id="3" name="Text Placeholder 2">
            <a:extLst>
              <a:ext uri="{FF2B5EF4-FFF2-40B4-BE49-F238E27FC236}">
                <a16:creationId xmlns:a16="http://schemas.microsoft.com/office/drawing/2014/main" id="{AC3E1E3F-8E9B-4AA3-AFD9-4D7278053F9A}"/>
              </a:ext>
            </a:extLst>
          </p:cNvPr>
          <p:cNvSpPr>
            <a:spLocks noGrp="1"/>
          </p:cNvSpPr>
          <p:nvPr>
            <p:ph type="body" sz="quarter" idx="10"/>
          </p:nvPr>
        </p:nvSpPr>
        <p:spPr>
          <a:xfrm>
            <a:off x="455995" y="1922586"/>
            <a:ext cx="9384447" cy="1200329"/>
          </a:xfrm>
        </p:spPr>
        <p:txBody>
          <a:bodyPr vert="horz" wrap="square" lIns="0" tIns="0" rIns="0" bIns="0" rtlCol="0" anchor="t">
            <a:spAutoFit/>
          </a:bodyPr>
          <a:lstStyle/>
          <a:p>
            <a:pPr marL="280035" indent="-280035">
              <a:lnSpc>
                <a:spcPct val="150000"/>
              </a:lnSpc>
              <a:spcAft>
                <a:spcPts val="588"/>
              </a:spcAft>
              <a:buFont typeface="Arial,Sans-Serif" panose="020B0604020202020204" pitchFamily="34" charset="0"/>
            </a:pPr>
            <a:endParaRPr lang="en-US" dirty="0">
              <a:ea typeface="+mn-lt"/>
              <a:cs typeface="+mn-lt"/>
            </a:endParaRPr>
          </a:p>
          <a:p>
            <a:pPr marL="280035" indent="-280035">
              <a:lnSpc>
                <a:spcPct val="90000"/>
              </a:lnSpc>
              <a:spcAft>
                <a:spcPts val="588"/>
              </a:spcAft>
              <a:buFont typeface="Arial,Sans-Serif" panose="020B0604020202020204" pitchFamily="34" charset="0"/>
              <a:buChar char="•"/>
            </a:pPr>
            <a:endParaRPr lang="en-US" dirty="0">
              <a:ea typeface="+mn-lt"/>
              <a:cs typeface="+mn-lt"/>
            </a:endParaRPr>
          </a:p>
          <a:p>
            <a:pPr marL="335915" indent="-335915"/>
            <a:endParaRPr lang="en-US" dirty="0">
              <a:ea typeface="+mn-lt"/>
              <a:cs typeface="+mn-lt"/>
            </a:endParaRPr>
          </a:p>
        </p:txBody>
      </p:sp>
      <p:sp>
        <p:nvSpPr>
          <p:cNvPr id="9" name="Rectangle 8">
            <a:extLst>
              <a:ext uri="{FF2B5EF4-FFF2-40B4-BE49-F238E27FC236}">
                <a16:creationId xmlns:a16="http://schemas.microsoft.com/office/drawing/2014/main" id="{E3743541-CC54-4122-901F-31E4C928C0B5}"/>
              </a:ext>
            </a:extLst>
          </p:cNvPr>
          <p:cNvSpPr/>
          <p:nvPr/>
        </p:nvSpPr>
        <p:spPr bwMode="auto">
          <a:xfrm>
            <a:off x="5667829" y="968829"/>
            <a:ext cx="914400"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a:extLst>
              <a:ext uri="{FF2B5EF4-FFF2-40B4-BE49-F238E27FC236}">
                <a16:creationId xmlns:a16="http://schemas.microsoft.com/office/drawing/2014/main" id="{34DBF81F-4274-4E2A-AAB7-489C7A6E6394}"/>
              </a:ext>
            </a:extLst>
          </p:cNvPr>
          <p:cNvSpPr/>
          <p:nvPr/>
        </p:nvSpPr>
        <p:spPr bwMode="auto">
          <a:xfrm>
            <a:off x="11442970" y="1188395"/>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a:extLst>
              <a:ext uri="{FF2B5EF4-FFF2-40B4-BE49-F238E27FC236}">
                <a16:creationId xmlns:a16="http://schemas.microsoft.com/office/drawing/2014/main" id="{9B6E6037-C806-4A4B-A60D-ABC4892E98B9}"/>
              </a:ext>
            </a:extLst>
          </p:cNvPr>
          <p:cNvSpPr/>
          <p:nvPr/>
        </p:nvSpPr>
        <p:spPr bwMode="auto">
          <a:xfrm>
            <a:off x="11370012" y="1139756"/>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Box 5">
            <a:extLst>
              <a:ext uri="{FF2B5EF4-FFF2-40B4-BE49-F238E27FC236}">
                <a16:creationId xmlns:a16="http://schemas.microsoft.com/office/drawing/2014/main" id="{9876F0D3-2345-D49C-B2A8-A5835A405951}"/>
              </a:ext>
            </a:extLst>
          </p:cNvPr>
          <p:cNvSpPr txBox="1"/>
          <p:nvPr/>
        </p:nvSpPr>
        <p:spPr>
          <a:xfrm>
            <a:off x="666751" y="1139756"/>
            <a:ext cx="4181827" cy="572464"/>
          </a:xfrm>
          <a:prstGeom prst="rect">
            <a:avLst/>
          </a:prstGeom>
          <a:noFill/>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marL="742933" lvl="1" indent="-285750">
              <a:buFont typeface="Arial" panose="020B0604020202020204" pitchFamily="34" charset="0"/>
              <a:buChar char="•"/>
            </a:pPr>
            <a:endParaRPr lang="en-US" sz="1800" dirty="0">
              <a:cs typeface="Segoe UI"/>
            </a:endParaRPr>
          </a:p>
        </p:txBody>
      </p:sp>
      <p:sp>
        <p:nvSpPr>
          <p:cNvPr id="16" name="TextBox 15">
            <a:extLst>
              <a:ext uri="{FF2B5EF4-FFF2-40B4-BE49-F238E27FC236}">
                <a16:creationId xmlns:a16="http://schemas.microsoft.com/office/drawing/2014/main" id="{0E583CC9-B5E2-052B-7AD6-FE37CAB70349}"/>
              </a:ext>
            </a:extLst>
          </p:cNvPr>
          <p:cNvSpPr txBox="1"/>
          <p:nvPr/>
        </p:nvSpPr>
        <p:spPr>
          <a:xfrm>
            <a:off x="481389" y="1175424"/>
            <a:ext cx="3578578" cy="6463308"/>
          </a:xfrm>
          <a:prstGeom prst="rect">
            <a:avLst/>
          </a:prstGeom>
          <a:noFill/>
        </p:spPr>
        <p:txBody>
          <a:bodyPr wrap="square" lIns="0" tIns="0" rIns="0" bIns="0" rtlCol="0">
            <a:spAutoFit/>
          </a:bodyPr>
          <a:lstStyle/>
          <a:p>
            <a:pPr algn="l"/>
            <a:r>
              <a:rPr lang="en-US" sz="1800" b="1" dirty="0"/>
              <a:t>Triple</a:t>
            </a:r>
            <a:r>
              <a:rPr lang="en-US" sz="1800" dirty="0"/>
              <a:t> documents have a Subject, Predicate, and Object just like RDF triples.  Up to </a:t>
            </a:r>
            <a:r>
              <a:rPr lang="en-US" sz="1800" b="1" dirty="0"/>
              <a:t>20 million</a:t>
            </a:r>
            <a:r>
              <a:rPr lang="en-US" sz="1800" dirty="0"/>
              <a:t> of these 1K docs can reside in the same </a:t>
            </a:r>
            <a:r>
              <a:rPr lang="en-US" sz="1800" b="1" dirty="0" err="1"/>
              <a:t>logicical</a:t>
            </a:r>
            <a:r>
              <a:rPr lang="en-US" sz="1800" b="1" dirty="0"/>
              <a:t> partition </a:t>
            </a:r>
            <a:r>
              <a:rPr lang="en-US" sz="1800" dirty="0"/>
              <a:t>(20GB limit).</a:t>
            </a:r>
          </a:p>
          <a:p>
            <a:pPr algn="l"/>
            <a:endParaRPr lang="en-US" sz="1800" dirty="0"/>
          </a:p>
          <a:p>
            <a:pPr algn="l"/>
            <a:r>
              <a:rPr lang="en-US" sz="1800" dirty="0"/>
              <a:t>This graph contains 6382 triples.  They are small in size (1kb) and many can be read into the JVM for </a:t>
            </a:r>
            <a:r>
              <a:rPr lang="en-US" sz="1800" b="1" dirty="0"/>
              <a:t>in-memory processing </a:t>
            </a:r>
            <a:r>
              <a:rPr lang="en-US" sz="1800" dirty="0"/>
              <a:t>and traversal.  Pagination-based processing is also possible.</a:t>
            </a:r>
          </a:p>
          <a:p>
            <a:pPr algn="l"/>
            <a:endParaRPr lang="en-US" sz="1800" dirty="0"/>
          </a:p>
          <a:p>
            <a:pPr algn="l"/>
            <a:r>
              <a:rPr lang="en-US" sz="1800" dirty="0"/>
              <a:t>They point to the adjacent “Vertices” via the Id/Pk attributes for </a:t>
            </a:r>
            <a:r>
              <a:rPr lang="en-US" sz="1800" b="1" dirty="0"/>
              <a:t>point-reads</a:t>
            </a:r>
            <a:r>
              <a:rPr lang="en-US" sz="1800" dirty="0"/>
              <a:t>.</a:t>
            </a:r>
          </a:p>
          <a:p>
            <a:pPr algn="l"/>
            <a:endParaRPr lang="en-US" sz="1800" dirty="0"/>
          </a:p>
          <a:p>
            <a:pPr algn="l"/>
            <a:r>
              <a:rPr lang="en-US" sz="1800" dirty="0"/>
              <a:t>The </a:t>
            </a:r>
            <a:r>
              <a:rPr lang="en-US" sz="1800" b="1" dirty="0"/>
              <a:t>tags</a:t>
            </a:r>
            <a:r>
              <a:rPr lang="en-US" sz="1800" dirty="0"/>
              <a:t> enable optimized searching of important Vertex attributes.</a:t>
            </a:r>
          </a:p>
          <a:p>
            <a:pPr algn="l"/>
            <a:endParaRPr lang="en-US" sz="2000" dirty="0"/>
          </a:p>
          <a:p>
            <a:pPr algn="l"/>
            <a:endParaRPr lang="en-US" sz="2000" dirty="0"/>
          </a:p>
          <a:p>
            <a:pPr algn="l"/>
            <a:endParaRPr lang="en-US" sz="2000" dirty="0"/>
          </a:p>
        </p:txBody>
      </p:sp>
      <p:pic>
        <p:nvPicPr>
          <p:cNvPr id="8" name="Picture 7">
            <a:extLst>
              <a:ext uri="{FF2B5EF4-FFF2-40B4-BE49-F238E27FC236}">
                <a16:creationId xmlns:a16="http://schemas.microsoft.com/office/drawing/2014/main" id="{FB8881F5-9EC9-8127-D1E5-FFEC69D22A86}"/>
              </a:ext>
            </a:extLst>
          </p:cNvPr>
          <p:cNvPicPr>
            <a:picLocks noChangeAspect="1"/>
          </p:cNvPicPr>
          <p:nvPr/>
        </p:nvPicPr>
        <p:blipFill>
          <a:blip r:embed="rId2"/>
          <a:stretch>
            <a:fillRect/>
          </a:stretch>
        </p:blipFill>
        <p:spPr>
          <a:xfrm>
            <a:off x="4132925" y="1397786"/>
            <a:ext cx="8025698" cy="4963003"/>
          </a:xfrm>
          <a:prstGeom prst="rect">
            <a:avLst/>
          </a:prstGeom>
        </p:spPr>
      </p:pic>
    </p:spTree>
    <p:extLst>
      <p:ext uri="{BB962C8B-B14F-4D97-AF65-F5344CB8AC3E}">
        <p14:creationId xmlns:p14="http://schemas.microsoft.com/office/powerpoint/2010/main" val="1559451109"/>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BB390-B73E-4812-940C-A2213C93E2DC}"/>
              </a:ext>
            </a:extLst>
          </p:cNvPr>
          <p:cNvSpPr>
            <a:spLocks noGrp="1"/>
          </p:cNvSpPr>
          <p:nvPr>
            <p:ph type="title"/>
          </p:nvPr>
        </p:nvSpPr>
        <p:spPr>
          <a:xfrm>
            <a:off x="455995" y="620428"/>
            <a:ext cx="11306469" cy="397545"/>
          </a:xfrm>
        </p:spPr>
        <p:txBody>
          <a:bodyPr/>
          <a:lstStyle/>
          <a:p>
            <a:r>
              <a:rPr lang="en-US" dirty="0">
                <a:solidFill>
                  <a:schemeClr val="accent2">
                    <a:lumMod val="60000"/>
                    <a:lumOff val="40000"/>
                  </a:schemeClr>
                </a:solidFill>
                <a:cs typeface="Segoe UI Semibold"/>
              </a:rPr>
              <a:t>Implementation – v1/NPM:  Primary Java Classes</a:t>
            </a:r>
            <a:endParaRPr lang="en-US" dirty="0">
              <a:solidFill>
                <a:schemeClr val="accent2">
                  <a:lumMod val="60000"/>
                  <a:lumOff val="40000"/>
                </a:schemeClr>
              </a:solidFill>
            </a:endParaRPr>
          </a:p>
        </p:txBody>
      </p:sp>
      <p:sp>
        <p:nvSpPr>
          <p:cNvPr id="3" name="Text Placeholder 2">
            <a:extLst>
              <a:ext uri="{FF2B5EF4-FFF2-40B4-BE49-F238E27FC236}">
                <a16:creationId xmlns:a16="http://schemas.microsoft.com/office/drawing/2014/main" id="{AC3E1E3F-8E9B-4AA3-AFD9-4D7278053F9A}"/>
              </a:ext>
            </a:extLst>
          </p:cNvPr>
          <p:cNvSpPr>
            <a:spLocks noGrp="1"/>
          </p:cNvSpPr>
          <p:nvPr>
            <p:ph type="body" sz="quarter" idx="10"/>
          </p:nvPr>
        </p:nvSpPr>
        <p:spPr>
          <a:xfrm>
            <a:off x="455995" y="1922586"/>
            <a:ext cx="9384447" cy="1200329"/>
          </a:xfrm>
        </p:spPr>
        <p:txBody>
          <a:bodyPr vert="horz" wrap="square" lIns="0" tIns="0" rIns="0" bIns="0" rtlCol="0" anchor="t">
            <a:spAutoFit/>
          </a:bodyPr>
          <a:lstStyle/>
          <a:p>
            <a:pPr marL="280035" indent="-280035">
              <a:lnSpc>
                <a:spcPct val="150000"/>
              </a:lnSpc>
              <a:spcAft>
                <a:spcPts val="588"/>
              </a:spcAft>
              <a:buFont typeface="Arial,Sans-Serif" panose="020B0604020202020204" pitchFamily="34" charset="0"/>
            </a:pPr>
            <a:endParaRPr lang="en-US" dirty="0">
              <a:ea typeface="+mn-lt"/>
              <a:cs typeface="+mn-lt"/>
            </a:endParaRPr>
          </a:p>
          <a:p>
            <a:pPr marL="280035" indent="-280035">
              <a:lnSpc>
                <a:spcPct val="90000"/>
              </a:lnSpc>
              <a:spcAft>
                <a:spcPts val="588"/>
              </a:spcAft>
              <a:buFont typeface="Arial,Sans-Serif" panose="020B0604020202020204" pitchFamily="34" charset="0"/>
              <a:buChar char="•"/>
            </a:pPr>
            <a:endParaRPr lang="en-US" dirty="0">
              <a:ea typeface="+mn-lt"/>
              <a:cs typeface="+mn-lt"/>
            </a:endParaRPr>
          </a:p>
          <a:p>
            <a:pPr marL="335915" indent="-335915"/>
            <a:endParaRPr lang="en-US" dirty="0">
              <a:ea typeface="+mn-lt"/>
              <a:cs typeface="+mn-lt"/>
            </a:endParaRPr>
          </a:p>
        </p:txBody>
      </p:sp>
      <p:sp>
        <p:nvSpPr>
          <p:cNvPr id="9" name="Rectangle 8">
            <a:extLst>
              <a:ext uri="{FF2B5EF4-FFF2-40B4-BE49-F238E27FC236}">
                <a16:creationId xmlns:a16="http://schemas.microsoft.com/office/drawing/2014/main" id="{E3743541-CC54-4122-901F-31E4C928C0B5}"/>
              </a:ext>
            </a:extLst>
          </p:cNvPr>
          <p:cNvSpPr/>
          <p:nvPr/>
        </p:nvSpPr>
        <p:spPr bwMode="auto">
          <a:xfrm>
            <a:off x="5667829" y="968829"/>
            <a:ext cx="914400"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a:extLst>
              <a:ext uri="{FF2B5EF4-FFF2-40B4-BE49-F238E27FC236}">
                <a16:creationId xmlns:a16="http://schemas.microsoft.com/office/drawing/2014/main" id="{34DBF81F-4274-4E2A-AAB7-489C7A6E6394}"/>
              </a:ext>
            </a:extLst>
          </p:cNvPr>
          <p:cNvSpPr/>
          <p:nvPr/>
        </p:nvSpPr>
        <p:spPr bwMode="auto">
          <a:xfrm>
            <a:off x="11442970" y="1188395"/>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a:extLst>
              <a:ext uri="{FF2B5EF4-FFF2-40B4-BE49-F238E27FC236}">
                <a16:creationId xmlns:a16="http://schemas.microsoft.com/office/drawing/2014/main" id="{9B6E6037-C806-4A4B-A60D-ABC4892E98B9}"/>
              </a:ext>
            </a:extLst>
          </p:cNvPr>
          <p:cNvSpPr/>
          <p:nvPr/>
        </p:nvSpPr>
        <p:spPr bwMode="auto">
          <a:xfrm>
            <a:off x="11370012" y="1139756"/>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Box 5">
            <a:extLst>
              <a:ext uri="{FF2B5EF4-FFF2-40B4-BE49-F238E27FC236}">
                <a16:creationId xmlns:a16="http://schemas.microsoft.com/office/drawing/2014/main" id="{9876F0D3-2345-D49C-B2A8-A5835A405951}"/>
              </a:ext>
            </a:extLst>
          </p:cNvPr>
          <p:cNvSpPr txBox="1"/>
          <p:nvPr/>
        </p:nvSpPr>
        <p:spPr>
          <a:xfrm>
            <a:off x="666751" y="1139756"/>
            <a:ext cx="4181827" cy="572464"/>
          </a:xfrm>
          <a:prstGeom prst="rect">
            <a:avLst/>
          </a:prstGeom>
          <a:noFill/>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marL="742933" lvl="1" indent="-285750">
              <a:buFont typeface="Arial" panose="020B0604020202020204" pitchFamily="34" charset="0"/>
              <a:buChar char="•"/>
            </a:pPr>
            <a:endParaRPr lang="en-US" sz="1800" dirty="0">
              <a:cs typeface="Segoe UI"/>
            </a:endParaRPr>
          </a:p>
        </p:txBody>
      </p:sp>
      <p:sp>
        <p:nvSpPr>
          <p:cNvPr id="16" name="TextBox 15">
            <a:extLst>
              <a:ext uri="{FF2B5EF4-FFF2-40B4-BE49-F238E27FC236}">
                <a16:creationId xmlns:a16="http://schemas.microsoft.com/office/drawing/2014/main" id="{0E583CC9-B5E2-052B-7AD6-FE37CAB70349}"/>
              </a:ext>
            </a:extLst>
          </p:cNvPr>
          <p:cNvSpPr txBox="1"/>
          <p:nvPr/>
        </p:nvSpPr>
        <p:spPr>
          <a:xfrm>
            <a:off x="562268" y="1382888"/>
            <a:ext cx="11130378" cy="4924425"/>
          </a:xfrm>
          <a:prstGeom prst="rect">
            <a:avLst/>
          </a:prstGeom>
          <a:noFill/>
        </p:spPr>
        <p:txBody>
          <a:bodyPr wrap="square" lIns="0" tIns="0" rIns="0" bIns="0" rtlCol="0">
            <a:spAutoFit/>
          </a:bodyPr>
          <a:lstStyle/>
          <a:p>
            <a:pPr algn="l"/>
            <a:endParaRPr lang="en-US" sz="2000" dirty="0"/>
          </a:p>
          <a:p>
            <a:pPr algn="l"/>
            <a:r>
              <a:rPr lang="en-US" sz="2000" b="1" dirty="0"/>
              <a:t>Cache.java </a:t>
            </a:r>
            <a:r>
              <a:rPr lang="en-US" sz="2000" dirty="0"/>
              <a:t>- implements caching logic, to local disk or Azure Redis Cache</a:t>
            </a:r>
          </a:p>
          <a:p>
            <a:pPr algn="l"/>
            <a:r>
              <a:rPr lang="en-US" sz="2000" dirty="0"/>
              <a:t>D3CsvBuilder.java - Creates node and edge CSV files for D3.js</a:t>
            </a:r>
          </a:p>
          <a:p>
            <a:pPr algn="l"/>
            <a:r>
              <a:rPr lang="en-US" sz="2000" dirty="0"/>
              <a:t>Graph.java - An in-memory graph created from a </a:t>
            </a:r>
            <a:r>
              <a:rPr lang="en-US" sz="2000" dirty="0" err="1"/>
              <a:t>TripleQueryStruct</a:t>
            </a:r>
            <a:endParaRPr lang="en-US" sz="2000" dirty="0"/>
          </a:p>
          <a:p>
            <a:pPr algn="l"/>
            <a:r>
              <a:rPr lang="en-US" sz="2000" dirty="0"/>
              <a:t>GraphBuilder.java - Builds a graph by iterating an in-memory </a:t>
            </a:r>
            <a:r>
              <a:rPr lang="en-US" sz="2000" dirty="0" err="1"/>
              <a:t>TripleQueryStruct</a:t>
            </a:r>
            <a:endParaRPr lang="en-US" sz="2000" dirty="0"/>
          </a:p>
          <a:p>
            <a:pPr algn="l"/>
            <a:endParaRPr lang="en-US" sz="2000" dirty="0"/>
          </a:p>
          <a:p>
            <a:pPr algn="l"/>
            <a:r>
              <a:rPr lang="en-US" sz="2000" b="1" dirty="0"/>
              <a:t>TripleQueryStruct.java </a:t>
            </a:r>
            <a:r>
              <a:rPr lang="en-US" sz="2000" dirty="0"/>
              <a:t>- Represents </a:t>
            </a:r>
            <a:r>
              <a:rPr lang="en-US" sz="2000" b="1" dirty="0"/>
              <a:t>an Array of the Triples </a:t>
            </a:r>
            <a:r>
              <a:rPr lang="en-US" sz="2000" dirty="0"/>
              <a:t>for your graph.  It is the “Index”.</a:t>
            </a:r>
          </a:p>
          <a:p>
            <a:pPr algn="l"/>
            <a:endParaRPr lang="en-US" sz="2000" dirty="0"/>
          </a:p>
          <a:p>
            <a:pPr algn="l"/>
            <a:r>
              <a:rPr lang="en-US" sz="2000" b="1" dirty="0"/>
              <a:t>Library.java </a:t>
            </a:r>
            <a:r>
              <a:rPr lang="en-US" sz="2000" dirty="0"/>
              <a:t>- An NPM library document</a:t>
            </a:r>
          </a:p>
          <a:p>
            <a:pPr algn="l"/>
            <a:r>
              <a:rPr lang="en-US" sz="2000" b="1" dirty="0"/>
              <a:t>Triple.java </a:t>
            </a:r>
            <a:r>
              <a:rPr lang="en-US" sz="2000" dirty="0"/>
              <a:t>- One Triple document</a:t>
            </a:r>
          </a:p>
          <a:p>
            <a:pPr algn="l"/>
            <a:r>
              <a:rPr lang="en-US" sz="2000" b="1" dirty="0"/>
              <a:t>LibraryRepository.java </a:t>
            </a:r>
            <a:r>
              <a:rPr lang="en-US" sz="2000" dirty="0"/>
              <a:t>- </a:t>
            </a:r>
            <a:r>
              <a:rPr lang="en-US" sz="2000" b="1" dirty="0"/>
              <a:t>Spring Data Repository</a:t>
            </a:r>
            <a:r>
              <a:rPr lang="en-US" sz="2000" dirty="0"/>
              <a:t> for Libraries</a:t>
            </a:r>
          </a:p>
          <a:p>
            <a:pPr algn="l"/>
            <a:r>
              <a:rPr lang="en-US" sz="2000" dirty="0"/>
              <a:t>TripleRepository.java - Spring Data Repository for Libraries</a:t>
            </a:r>
          </a:p>
          <a:p>
            <a:pPr algn="l"/>
            <a:r>
              <a:rPr lang="en-US" sz="2000" dirty="0"/>
              <a:t>TripleRepositoryExtensions.java - Extensions of the Repository for more complex SQL</a:t>
            </a:r>
          </a:p>
          <a:p>
            <a:pPr algn="l"/>
            <a:r>
              <a:rPr lang="en-US" sz="2000" dirty="0"/>
              <a:t>TripleRepositoryExtensionsImpl.java</a:t>
            </a:r>
          </a:p>
          <a:p>
            <a:pPr algn="l"/>
            <a:r>
              <a:rPr lang="en-US" sz="2000" b="1" dirty="0"/>
              <a:t>GraphController.java </a:t>
            </a:r>
            <a:r>
              <a:rPr lang="en-US" sz="2000" dirty="0"/>
              <a:t>- The primary Controller, handles interaction with the UI</a:t>
            </a:r>
          </a:p>
          <a:p>
            <a:pPr algn="l"/>
            <a:endParaRPr lang="en-US" sz="2000" dirty="0"/>
          </a:p>
        </p:txBody>
      </p:sp>
    </p:spTree>
    <p:extLst>
      <p:ext uri="{BB962C8B-B14F-4D97-AF65-F5344CB8AC3E}">
        <p14:creationId xmlns:p14="http://schemas.microsoft.com/office/powerpoint/2010/main" val="1788028668"/>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BB390-B73E-4812-940C-A2213C93E2DC}"/>
              </a:ext>
            </a:extLst>
          </p:cNvPr>
          <p:cNvSpPr>
            <a:spLocks noGrp="1"/>
          </p:cNvSpPr>
          <p:nvPr>
            <p:ph type="title"/>
          </p:nvPr>
        </p:nvSpPr>
        <p:spPr>
          <a:xfrm>
            <a:off x="455995" y="620428"/>
            <a:ext cx="11306469" cy="397545"/>
          </a:xfrm>
        </p:spPr>
        <p:txBody>
          <a:bodyPr/>
          <a:lstStyle/>
          <a:p>
            <a:r>
              <a:rPr lang="en-US" dirty="0">
                <a:solidFill>
                  <a:schemeClr val="accent2">
                    <a:lumMod val="60000"/>
                    <a:lumOff val="40000"/>
                  </a:schemeClr>
                </a:solidFill>
                <a:cs typeface="Segoe UI Semibold"/>
              </a:rPr>
              <a:t>Implementation – v1/NPM:  The Spring Data </a:t>
            </a:r>
            <a:r>
              <a:rPr lang="en-US" dirty="0" err="1">
                <a:solidFill>
                  <a:schemeClr val="accent2">
                    <a:lumMod val="60000"/>
                    <a:lumOff val="40000"/>
                  </a:schemeClr>
                </a:solidFill>
                <a:cs typeface="Segoe UI Semibold"/>
              </a:rPr>
              <a:t>TripleRepository</a:t>
            </a:r>
            <a:endParaRPr lang="en-US" dirty="0">
              <a:solidFill>
                <a:schemeClr val="accent2">
                  <a:lumMod val="60000"/>
                  <a:lumOff val="40000"/>
                </a:schemeClr>
              </a:solidFill>
            </a:endParaRPr>
          </a:p>
        </p:txBody>
      </p:sp>
      <p:sp>
        <p:nvSpPr>
          <p:cNvPr id="3" name="Text Placeholder 2">
            <a:extLst>
              <a:ext uri="{FF2B5EF4-FFF2-40B4-BE49-F238E27FC236}">
                <a16:creationId xmlns:a16="http://schemas.microsoft.com/office/drawing/2014/main" id="{AC3E1E3F-8E9B-4AA3-AFD9-4D7278053F9A}"/>
              </a:ext>
            </a:extLst>
          </p:cNvPr>
          <p:cNvSpPr>
            <a:spLocks noGrp="1"/>
          </p:cNvSpPr>
          <p:nvPr>
            <p:ph type="body" sz="quarter" idx="10"/>
          </p:nvPr>
        </p:nvSpPr>
        <p:spPr>
          <a:xfrm>
            <a:off x="455995" y="1922586"/>
            <a:ext cx="9384447" cy="1200329"/>
          </a:xfrm>
        </p:spPr>
        <p:txBody>
          <a:bodyPr vert="horz" wrap="square" lIns="0" tIns="0" rIns="0" bIns="0" rtlCol="0" anchor="t">
            <a:spAutoFit/>
          </a:bodyPr>
          <a:lstStyle/>
          <a:p>
            <a:pPr marL="280035" indent="-280035">
              <a:lnSpc>
                <a:spcPct val="150000"/>
              </a:lnSpc>
              <a:spcAft>
                <a:spcPts val="588"/>
              </a:spcAft>
              <a:buFont typeface="Arial,Sans-Serif" panose="020B0604020202020204" pitchFamily="34" charset="0"/>
            </a:pPr>
            <a:endParaRPr lang="en-US" dirty="0">
              <a:ea typeface="+mn-lt"/>
              <a:cs typeface="+mn-lt"/>
            </a:endParaRPr>
          </a:p>
          <a:p>
            <a:pPr marL="280035" indent="-280035">
              <a:lnSpc>
                <a:spcPct val="90000"/>
              </a:lnSpc>
              <a:spcAft>
                <a:spcPts val="588"/>
              </a:spcAft>
              <a:buFont typeface="Arial,Sans-Serif" panose="020B0604020202020204" pitchFamily="34" charset="0"/>
              <a:buChar char="•"/>
            </a:pPr>
            <a:endParaRPr lang="en-US" dirty="0">
              <a:ea typeface="+mn-lt"/>
              <a:cs typeface="+mn-lt"/>
            </a:endParaRPr>
          </a:p>
          <a:p>
            <a:pPr marL="335915" indent="-335915"/>
            <a:endParaRPr lang="en-US" dirty="0">
              <a:ea typeface="+mn-lt"/>
              <a:cs typeface="+mn-lt"/>
            </a:endParaRPr>
          </a:p>
        </p:txBody>
      </p:sp>
      <p:sp>
        <p:nvSpPr>
          <p:cNvPr id="9" name="Rectangle 8">
            <a:extLst>
              <a:ext uri="{FF2B5EF4-FFF2-40B4-BE49-F238E27FC236}">
                <a16:creationId xmlns:a16="http://schemas.microsoft.com/office/drawing/2014/main" id="{E3743541-CC54-4122-901F-31E4C928C0B5}"/>
              </a:ext>
            </a:extLst>
          </p:cNvPr>
          <p:cNvSpPr/>
          <p:nvPr/>
        </p:nvSpPr>
        <p:spPr bwMode="auto">
          <a:xfrm>
            <a:off x="5667829" y="968829"/>
            <a:ext cx="914400"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a:extLst>
              <a:ext uri="{FF2B5EF4-FFF2-40B4-BE49-F238E27FC236}">
                <a16:creationId xmlns:a16="http://schemas.microsoft.com/office/drawing/2014/main" id="{34DBF81F-4274-4E2A-AAB7-489C7A6E6394}"/>
              </a:ext>
            </a:extLst>
          </p:cNvPr>
          <p:cNvSpPr/>
          <p:nvPr/>
        </p:nvSpPr>
        <p:spPr bwMode="auto">
          <a:xfrm>
            <a:off x="11442970" y="1188395"/>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a:extLst>
              <a:ext uri="{FF2B5EF4-FFF2-40B4-BE49-F238E27FC236}">
                <a16:creationId xmlns:a16="http://schemas.microsoft.com/office/drawing/2014/main" id="{9B6E6037-C806-4A4B-A60D-ABC4892E98B9}"/>
              </a:ext>
            </a:extLst>
          </p:cNvPr>
          <p:cNvSpPr/>
          <p:nvPr/>
        </p:nvSpPr>
        <p:spPr bwMode="auto">
          <a:xfrm>
            <a:off x="11370012" y="1139756"/>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Box 5">
            <a:extLst>
              <a:ext uri="{FF2B5EF4-FFF2-40B4-BE49-F238E27FC236}">
                <a16:creationId xmlns:a16="http://schemas.microsoft.com/office/drawing/2014/main" id="{9876F0D3-2345-D49C-B2A8-A5835A405951}"/>
              </a:ext>
            </a:extLst>
          </p:cNvPr>
          <p:cNvSpPr txBox="1"/>
          <p:nvPr/>
        </p:nvSpPr>
        <p:spPr>
          <a:xfrm>
            <a:off x="666751" y="1139756"/>
            <a:ext cx="4181827" cy="572464"/>
          </a:xfrm>
          <a:prstGeom prst="rect">
            <a:avLst/>
          </a:prstGeom>
          <a:noFill/>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marL="742933" lvl="1" indent="-285750">
              <a:buFont typeface="Arial" panose="020B0604020202020204" pitchFamily="34" charset="0"/>
              <a:buChar char="•"/>
            </a:pPr>
            <a:endParaRPr lang="en-US" sz="1800" dirty="0">
              <a:cs typeface="Segoe UI"/>
            </a:endParaRPr>
          </a:p>
        </p:txBody>
      </p:sp>
      <p:sp>
        <p:nvSpPr>
          <p:cNvPr id="16" name="TextBox 15">
            <a:extLst>
              <a:ext uri="{FF2B5EF4-FFF2-40B4-BE49-F238E27FC236}">
                <a16:creationId xmlns:a16="http://schemas.microsoft.com/office/drawing/2014/main" id="{0E583CC9-B5E2-052B-7AD6-FE37CAB70349}"/>
              </a:ext>
            </a:extLst>
          </p:cNvPr>
          <p:cNvSpPr txBox="1"/>
          <p:nvPr/>
        </p:nvSpPr>
        <p:spPr>
          <a:xfrm>
            <a:off x="562269" y="1382888"/>
            <a:ext cx="3578578" cy="923330"/>
          </a:xfrm>
          <a:prstGeom prst="rect">
            <a:avLst/>
          </a:prstGeom>
          <a:noFill/>
        </p:spPr>
        <p:txBody>
          <a:bodyPr wrap="square" lIns="0" tIns="0" rIns="0" bIns="0" rtlCol="0">
            <a:spAutoFit/>
          </a:bodyPr>
          <a:lstStyle/>
          <a:p>
            <a:pPr algn="l"/>
            <a:endParaRPr lang="en-US" sz="2000" dirty="0"/>
          </a:p>
          <a:p>
            <a:pPr algn="l"/>
            <a:endParaRPr lang="en-US" sz="2000" dirty="0"/>
          </a:p>
          <a:p>
            <a:pPr algn="l"/>
            <a:endParaRPr lang="en-US" sz="2000" dirty="0"/>
          </a:p>
        </p:txBody>
      </p:sp>
      <p:pic>
        <p:nvPicPr>
          <p:cNvPr id="5" name="Picture 4">
            <a:extLst>
              <a:ext uri="{FF2B5EF4-FFF2-40B4-BE49-F238E27FC236}">
                <a16:creationId xmlns:a16="http://schemas.microsoft.com/office/drawing/2014/main" id="{3ABA6531-FF0B-B4E2-6864-BF535A8653C9}"/>
              </a:ext>
            </a:extLst>
          </p:cNvPr>
          <p:cNvPicPr>
            <a:picLocks noChangeAspect="1"/>
          </p:cNvPicPr>
          <p:nvPr/>
        </p:nvPicPr>
        <p:blipFill>
          <a:blip r:embed="rId2"/>
          <a:stretch>
            <a:fillRect/>
          </a:stretch>
        </p:blipFill>
        <p:spPr>
          <a:xfrm>
            <a:off x="863227" y="1347143"/>
            <a:ext cx="9609204" cy="4098201"/>
          </a:xfrm>
          <a:prstGeom prst="rect">
            <a:avLst/>
          </a:prstGeom>
        </p:spPr>
      </p:pic>
      <p:sp>
        <p:nvSpPr>
          <p:cNvPr id="7" name="TextBox 6">
            <a:extLst>
              <a:ext uri="{FF2B5EF4-FFF2-40B4-BE49-F238E27FC236}">
                <a16:creationId xmlns:a16="http://schemas.microsoft.com/office/drawing/2014/main" id="{7E0B5F98-C65B-3632-AC4B-C3A86AE0921B}"/>
              </a:ext>
            </a:extLst>
          </p:cNvPr>
          <p:cNvSpPr txBox="1"/>
          <p:nvPr/>
        </p:nvSpPr>
        <p:spPr>
          <a:xfrm>
            <a:off x="787174" y="5581394"/>
            <a:ext cx="10298516" cy="615553"/>
          </a:xfrm>
          <a:prstGeom prst="rect">
            <a:avLst/>
          </a:prstGeom>
          <a:noFill/>
        </p:spPr>
        <p:txBody>
          <a:bodyPr wrap="square" lIns="0" tIns="0" rIns="0" bIns="0" rtlCol="0">
            <a:spAutoFit/>
          </a:bodyPr>
          <a:lstStyle/>
          <a:p>
            <a:pPr algn="l"/>
            <a:r>
              <a:rPr lang="en-US" sz="2000" dirty="0"/>
              <a:t>Method </a:t>
            </a:r>
            <a:r>
              <a:rPr lang="en-US" sz="2000" b="1" dirty="0" err="1"/>
              <a:t>getByPkLobAndSubjects</a:t>
            </a:r>
            <a:r>
              <a:rPr lang="en-US" sz="2000" dirty="0"/>
              <a:t> is used to query the Triples and load them into memory as a </a:t>
            </a:r>
            <a:r>
              <a:rPr lang="en-US" sz="2000" b="1" dirty="0" err="1"/>
              <a:t>TripleQueryStruct</a:t>
            </a:r>
            <a:r>
              <a:rPr lang="en-US" sz="2000" dirty="0"/>
              <a:t> that can then be </a:t>
            </a:r>
            <a:r>
              <a:rPr lang="en-US" sz="2000" b="1" dirty="0"/>
              <a:t>cached</a:t>
            </a:r>
            <a:r>
              <a:rPr lang="en-US" sz="2000" dirty="0"/>
              <a:t>.  It is the “Index” to your graph.</a:t>
            </a:r>
          </a:p>
        </p:txBody>
      </p:sp>
      <p:sp>
        <p:nvSpPr>
          <p:cNvPr id="10" name="Rectangle 1">
            <a:extLst>
              <a:ext uri="{FF2B5EF4-FFF2-40B4-BE49-F238E27FC236}">
                <a16:creationId xmlns:a16="http://schemas.microsoft.com/office/drawing/2014/main" id="{785061DF-0303-393D-D313-887C307304B2}"/>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JetBrains Mono"/>
              </a:rPr>
              <a:t>TripleQueryStruct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833029433"/>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BB390-B73E-4812-940C-A2213C93E2DC}"/>
              </a:ext>
            </a:extLst>
          </p:cNvPr>
          <p:cNvSpPr>
            <a:spLocks noGrp="1"/>
          </p:cNvSpPr>
          <p:nvPr>
            <p:ph type="title"/>
          </p:nvPr>
        </p:nvSpPr>
        <p:spPr>
          <a:xfrm>
            <a:off x="455995" y="620428"/>
            <a:ext cx="11306469" cy="397545"/>
          </a:xfrm>
        </p:spPr>
        <p:txBody>
          <a:bodyPr/>
          <a:lstStyle/>
          <a:p>
            <a:r>
              <a:rPr lang="en-US" dirty="0">
                <a:solidFill>
                  <a:schemeClr val="accent2">
                    <a:lumMod val="60000"/>
                    <a:lumOff val="40000"/>
                  </a:schemeClr>
                </a:solidFill>
                <a:cs typeface="Segoe UI Semibold"/>
              </a:rPr>
              <a:t>Implementation – v1/NPM:  Building the Graph and Creating D3.js CSV</a:t>
            </a:r>
            <a:endParaRPr lang="en-US" dirty="0">
              <a:solidFill>
                <a:schemeClr val="accent2">
                  <a:lumMod val="60000"/>
                  <a:lumOff val="40000"/>
                </a:schemeClr>
              </a:solidFill>
            </a:endParaRPr>
          </a:p>
        </p:txBody>
      </p:sp>
      <p:sp>
        <p:nvSpPr>
          <p:cNvPr id="3" name="Text Placeholder 2">
            <a:extLst>
              <a:ext uri="{FF2B5EF4-FFF2-40B4-BE49-F238E27FC236}">
                <a16:creationId xmlns:a16="http://schemas.microsoft.com/office/drawing/2014/main" id="{AC3E1E3F-8E9B-4AA3-AFD9-4D7278053F9A}"/>
              </a:ext>
            </a:extLst>
          </p:cNvPr>
          <p:cNvSpPr>
            <a:spLocks noGrp="1"/>
          </p:cNvSpPr>
          <p:nvPr>
            <p:ph type="body" sz="quarter" idx="10"/>
          </p:nvPr>
        </p:nvSpPr>
        <p:spPr>
          <a:xfrm>
            <a:off x="455995" y="1922586"/>
            <a:ext cx="9384447" cy="1200329"/>
          </a:xfrm>
        </p:spPr>
        <p:txBody>
          <a:bodyPr vert="horz" wrap="square" lIns="0" tIns="0" rIns="0" bIns="0" rtlCol="0" anchor="t">
            <a:spAutoFit/>
          </a:bodyPr>
          <a:lstStyle/>
          <a:p>
            <a:pPr marL="280035" indent="-280035">
              <a:lnSpc>
                <a:spcPct val="150000"/>
              </a:lnSpc>
              <a:spcAft>
                <a:spcPts val="588"/>
              </a:spcAft>
              <a:buFont typeface="Arial,Sans-Serif" panose="020B0604020202020204" pitchFamily="34" charset="0"/>
            </a:pPr>
            <a:endParaRPr lang="en-US" dirty="0">
              <a:ea typeface="+mn-lt"/>
              <a:cs typeface="+mn-lt"/>
            </a:endParaRPr>
          </a:p>
          <a:p>
            <a:pPr marL="280035" indent="-280035">
              <a:lnSpc>
                <a:spcPct val="90000"/>
              </a:lnSpc>
              <a:spcAft>
                <a:spcPts val="588"/>
              </a:spcAft>
              <a:buFont typeface="Arial,Sans-Serif" panose="020B0604020202020204" pitchFamily="34" charset="0"/>
              <a:buChar char="•"/>
            </a:pPr>
            <a:endParaRPr lang="en-US" dirty="0">
              <a:ea typeface="+mn-lt"/>
              <a:cs typeface="+mn-lt"/>
            </a:endParaRPr>
          </a:p>
          <a:p>
            <a:pPr marL="335915" indent="-335915"/>
            <a:endParaRPr lang="en-US" dirty="0">
              <a:ea typeface="+mn-lt"/>
              <a:cs typeface="+mn-lt"/>
            </a:endParaRPr>
          </a:p>
        </p:txBody>
      </p:sp>
      <p:sp>
        <p:nvSpPr>
          <p:cNvPr id="4" name="TextBox 3">
            <a:extLst>
              <a:ext uri="{FF2B5EF4-FFF2-40B4-BE49-F238E27FC236}">
                <a16:creationId xmlns:a16="http://schemas.microsoft.com/office/drawing/2014/main" id="{40C999F7-4F4C-403D-A55C-E359CFC56B8B}"/>
              </a:ext>
            </a:extLst>
          </p:cNvPr>
          <p:cNvSpPr txBox="1"/>
          <p:nvPr/>
        </p:nvSpPr>
        <p:spPr>
          <a:xfrm>
            <a:off x="455995" y="1621335"/>
            <a:ext cx="10217649" cy="5004447"/>
          </a:xfrm>
          <a:prstGeom prst="rect">
            <a:avLst/>
          </a:prstGeom>
          <a:noFill/>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marL="285750" indent="-285750">
              <a:buFont typeface="Arial" panose="020B0604020202020204" pitchFamily="34" charset="0"/>
              <a:buChar char="•"/>
            </a:pPr>
            <a:r>
              <a:rPr lang="en-US" sz="1800" b="1" dirty="0">
                <a:cs typeface="Segoe UI"/>
              </a:rPr>
              <a:t>Ok, great, we have a </a:t>
            </a:r>
            <a:r>
              <a:rPr lang="en-US" sz="1800" b="1" dirty="0" err="1"/>
              <a:t>TripleQueryStruct</a:t>
            </a:r>
            <a:r>
              <a:rPr lang="en-US" sz="1800" b="1" dirty="0"/>
              <a:t> in memory, now what?</a:t>
            </a:r>
          </a:p>
          <a:p>
            <a:pPr marL="285750" indent="-285750">
              <a:buFont typeface="Arial" panose="020B0604020202020204" pitchFamily="34" charset="0"/>
              <a:buChar char="•"/>
            </a:pPr>
            <a:endParaRPr lang="en-US" sz="1800" b="1" dirty="0"/>
          </a:p>
          <a:p>
            <a:pPr marL="285750" indent="-285750">
              <a:buFont typeface="Arial" panose="020B0604020202020204" pitchFamily="34" charset="0"/>
              <a:buChar char="•"/>
            </a:pPr>
            <a:r>
              <a:rPr lang="en-US" sz="1800" b="1" dirty="0"/>
              <a:t>Optionally Cache it for the next Web Request</a:t>
            </a:r>
          </a:p>
          <a:p>
            <a:pPr marL="742933" lvl="1" indent="-285750">
              <a:buFont typeface="Arial" panose="020B0604020202020204" pitchFamily="34" charset="0"/>
              <a:buChar char="•"/>
            </a:pPr>
            <a:r>
              <a:rPr lang="en-US" sz="1800" dirty="0"/>
              <a:t>Class</a:t>
            </a:r>
            <a:r>
              <a:rPr lang="en-US" sz="1800" b="1" dirty="0"/>
              <a:t> Cache</a:t>
            </a:r>
          </a:p>
          <a:p>
            <a:pPr marL="285750" indent="-285750">
              <a:buFont typeface="Arial" panose="020B0604020202020204" pitchFamily="34" charset="0"/>
              <a:buChar char="•"/>
            </a:pPr>
            <a:endParaRPr lang="en-US" sz="1800" b="1" dirty="0">
              <a:cs typeface="Segoe UI"/>
            </a:endParaRPr>
          </a:p>
          <a:p>
            <a:pPr marL="285750" indent="-285750">
              <a:buFont typeface="Arial" panose="020B0604020202020204" pitchFamily="34" charset="0"/>
              <a:buChar char="•"/>
            </a:pPr>
            <a:r>
              <a:rPr lang="en-US" sz="1800" b="1" dirty="0">
                <a:cs typeface="Segoe UI"/>
              </a:rPr>
              <a:t>Build The Graph in Memory</a:t>
            </a:r>
          </a:p>
          <a:p>
            <a:pPr marL="742933" lvl="1" indent="-285750">
              <a:buFont typeface="Arial" panose="020B0604020202020204" pitchFamily="34" charset="0"/>
              <a:buChar char="•"/>
            </a:pPr>
            <a:r>
              <a:rPr lang="en-US" sz="1800" dirty="0">
                <a:cs typeface="Segoe UI"/>
              </a:rPr>
              <a:t>Class</a:t>
            </a:r>
            <a:r>
              <a:rPr lang="en-US" sz="1800" b="1" dirty="0">
                <a:cs typeface="Segoe UI"/>
              </a:rPr>
              <a:t> </a:t>
            </a:r>
            <a:r>
              <a:rPr lang="en-US" sz="1800" b="1" dirty="0" err="1">
                <a:cs typeface="Segoe UI"/>
              </a:rPr>
              <a:t>GraphBuilder</a:t>
            </a:r>
            <a:endParaRPr lang="en-US" sz="1800" b="1" dirty="0">
              <a:cs typeface="Segoe UI"/>
            </a:endParaRPr>
          </a:p>
          <a:p>
            <a:pPr marL="742933" lvl="1" indent="-285750">
              <a:buFont typeface="Arial" panose="020B0604020202020204" pitchFamily="34" charset="0"/>
              <a:buChar char="•"/>
            </a:pPr>
            <a:r>
              <a:rPr lang="en-US" sz="1800" b="1" dirty="0">
                <a:cs typeface="Segoe UI"/>
              </a:rPr>
              <a:t>Iterates, in memory, the many Triples </a:t>
            </a:r>
            <a:r>
              <a:rPr lang="en-US" sz="1800" dirty="0">
                <a:cs typeface="Segoe UI"/>
              </a:rPr>
              <a:t>in the</a:t>
            </a:r>
            <a:r>
              <a:rPr lang="en-US" sz="1800" dirty="0"/>
              <a:t> </a:t>
            </a:r>
            <a:r>
              <a:rPr lang="en-US" sz="1800" dirty="0" err="1"/>
              <a:t>TripleQueryStruct</a:t>
            </a:r>
            <a:r>
              <a:rPr lang="en-US" sz="1800" dirty="0"/>
              <a:t> to build the Graph object</a:t>
            </a:r>
          </a:p>
          <a:p>
            <a:pPr marL="742933" lvl="1" indent="-285750">
              <a:buFont typeface="Arial" panose="020B0604020202020204" pitchFamily="34" charset="0"/>
              <a:buChar char="•"/>
            </a:pPr>
            <a:r>
              <a:rPr lang="en-US" sz="1800" dirty="0">
                <a:cs typeface="Segoe UI"/>
              </a:rPr>
              <a:t>Alternatively, for huge graphs, paginate the Triples and build the graph with each page</a:t>
            </a:r>
          </a:p>
          <a:p>
            <a:pPr marL="742933" lvl="1" indent="-285750">
              <a:buFont typeface="Arial" panose="020B0604020202020204" pitchFamily="34" charset="0"/>
              <a:buChar char="•"/>
            </a:pPr>
            <a:endParaRPr lang="en-US" sz="1800" dirty="0">
              <a:cs typeface="Segoe UI"/>
            </a:endParaRPr>
          </a:p>
          <a:p>
            <a:pPr marL="285750" indent="-285750">
              <a:buFont typeface="Arial" panose="020B0604020202020204" pitchFamily="34" charset="0"/>
              <a:buChar char="•"/>
            </a:pPr>
            <a:r>
              <a:rPr lang="en-US" sz="1800" b="1" dirty="0">
                <a:cs typeface="Segoe UI"/>
              </a:rPr>
              <a:t>Build the two CSV files for D3.js UI visualizations</a:t>
            </a:r>
          </a:p>
          <a:p>
            <a:pPr marL="742933" lvl="1" indent="-285750">
              <a:buFont typeface="Arial" panose="020B0604020202020204" pitchFamily="34" charset="0"/>
              <a:buChar char="•"/>
            </a:pPr>
            <a:r>
              <a:rPr lang="en-US" sz="1800" dirty="0">
                <a:cs typeface="Segoe UI"/>
              </a:rPr>
              <a:t>Class</a:t>
            </a:r>
            <a:r>
              <a:rPr lang="en-US" sz="1800" b="1" dirty="0">
                <a:cs typeface="Segoe UI"/>
              </a:rPr>
              <a:t> </a:t>
            </a:r>
            <a:r>
              <a:rPr lang="en-US" sz="1800" b="1" dirty="0"/>
              <a:t>D3CsvBuilder</a:t>
            </a:r>
          </a:p>
          <a:p>
            <a:pPr marL="742933" lvl="1" indent="-285750">
              <a:buFont typeface="Arial" panose="020B0604020202020204" pitchFamily="34" charset="0"/>
              <a:buChar char="•"/>
            </a:pPr>
            <a:endParaRPr lang="en-US" sz="1800" b="1" dirty="0">
              <a:cs typeface="Segoe UI"/>
            </a:endParaRPr>
          </a:p>
          <a:p>
            <a:pPr marL="742933" lvl="1" indent="-285750">
              <a:buFont typeface="Arial" panose="020B0604020202020204" pitchFamily="34" charset="0"/>
              <a:buChar char="•"/>
            </a:pPr>
            <a:endParaRPr lang="en-US" sz="1800" b="1" dirty="0">
              <a:cs typeface="Segoe UI"/>
            </a:endParaRPr>
          </a:p>
          <a:p>
            <a:pPr marL="742933" lvl="1" indent="-285750">
              <a:buFont typeface="Arial" panose="020B0604020202020204" pitchFamily="34" charset="0"/>
              <a:buChar char="•"/>
            </a:pPr>
            <a:endParaRPr lang="en-US" sz="1800" b="1" dirty="0">
              <a:cs typeface="Segoe UI"/>
            </a:endParaRPr>
          </a:p>
          <a:p>
            <a:pPr marL="285750" indent="-285750">
              <a:buFont typeface="Arial" panose="020B0604020202020204" pitchFamily="34" charset="0"/>
              <a:buChar char="•"/>
            </a:pPr>
            <a:r>
              <a:rPr lang="en-US" sz="1800" b="1" dirty="0">
                <a:cs typeface="Segoe UI"/>
              </a:rPr>
              <a:t>Can we please see the demo now?</a:t>
            </a:r>
          </a:p>
          <a:p>
            <a:pPr marL="285750" indent="-285750">
              <a:buFont typeface="Arial" panose="020B0604020202020204" pitchFamily="34" charset="0"/>
              <a:buChar char="•"/>
            </a:pPr>
            <a:endParaRPr lang="en-US" sz="1800" b="1" dirty="0">
              <a:cs typeface="Segoe UI"/>
            </a:endParaRPr>
          </a:p>
        </p:txBody>
      </p:sp>
      <p:sp>
        <p:nvSpPr>
          <p:cNvPr id="9" name="Rectangle 8">
            <a:extLst>
              <a:ext uri="{FF2B5EF4-FFF2-40B4-BE49-F238E27FC236}">
                <a16:creationId xmlns:a16="http://schemas.microsoft.com/office/drawing/2014/main" id="{E3743541-CC54-4122-901F-31E4C928C0B5}"/>
              </a:ext>
            </a:extLst>
          </p:cNvPr>
          <p:cNvSpPr/>
          <p:nvPr/>
        </p:nvSpPr>
        <p:spPr bwMode="auto">
          <a:xfrm>
            <a:off x="5667829" y="968829"/>
            <a:ext cx="914400"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a:extLst>
              <a:ext uri="{FF2B5EF4-FFF2-40B4-BE49-F238E27FC236}">
                <a16:creationId xmlns:a16="http://schemas.microsoft.com/office/drawing/2014/main" id="{34DBF81F-4274-4E2A-AAB7-489C7A6E6394}"/>
              </a:ext>
            </a:extLst>
          </p:cNvPr>
          <p:cNvSpPr/>
          <p:nvPr/>
        </p:nvSpPr>
        <p:spPr bwMode="auto">
          <a:xfrm>
            <a:off x="11442970" y="1188395"/>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a:extLst>
              <a:ext uri="{FF2B5EF4-FFF2-40B4-BE49-F238E27FC236}">
                <a16:creationId xmlns:a16="http://schemas.microsoft.com/office/drawing/2014/main" id="{9B6E6037-C806-4A4B-A60D-ABC4892E98B9}"/>
              </a:ext>
            </a:extLst>
          </p:cNvPr>
          <p:cNvSpPr/>
          <p:nvPr/>
        </p:nvSpPr>
        <p:spPr bwMode="auto">
          <a:xfrm>
            <a:off x="11370012" y="1139756"/>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706836396"/>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BB390-B73E-4812-940C-A2213C93E2DC}"/>
              </a:ext>
            </a:extLst>
          </p:cNvPr>
          <p:cNvSpPr>
            <a:spLocks noGrp="1"/>
          </p:cNvSpPr>
          <p:nvPr>
            <p:ph type="title"/>
          </p:nvPr>
        </p:nvSpPr>
        <p:spPr>
          <a:xfrm>
            <a:off x="455995" y="620428"/>
            <a:ext cx="11306469" cy="397545"/>
          </a:xfrm>
        </p:spPr>
        <p:txBody>
          <a:bodyPr/>
          <a:lstStyle/>
          <a:p>
            <a:r>
              <a:rPr lang="en-US" dirty="0">
                <a:solidFill>
                  <a:schemeClr val="accent2">
                    <a:lumMod val="60000"/>
                    <a:lumOff val="40000"/>
                  </a:schemeClr>
                </a:solidFill>
                <a:cs typeface="Segoe UI Semibold"/>
              </a:rPr>
              <a:t>Implementation – v2/IMDb:  Primary Java Classes</a:t>
            </a:r>
            <a:endParaRPr lang="en-US" dirty="0">
              <a:solidFill>
                <a:schemeClr val="accent2">
                  <a:lumMod val="60000"/>
                  <a:lumOff val="40000"/>
                </a:schemeClr>
              </a:solidFill>
            </a:endParaRPr>
          </a:p>
        </p:txBody>
      </p:sp>
      <p:sp>
        <p:nvSpPr>
          <p:cNvPr id="3" name="Text Placeholder 2">
            <a:extLst>
              <a:ext uri="{FF2B5EF4-FFF2-40B4-BE49-F238E27FC236}">
                <a16:creationId xmlns:a16="http://schemas.microsoft.com/office/drawing/2014/main" id="{AC3E1E3F-8E9B-4AA3-AFD9-4D7278053F9A}"/>
              </a:ext>
            </a:extLst>
          </p:cNvPr>
          <p:cNvSpPr>
            <a:spLocks noGrp="1"/>
          </p:cNvSpPr>
          <p:nvPr>
            <p:ph type="body" sz="quarter" idx="10"/>
          </p:nvPr>
        </p:nvSpPr>
        <p:spPr>
          <a:xfrm>
            <a:off x="455995" y="1922586"/>
            <a:ext cx="9384447" cy="1200329"/>
          </a:xfrm>
        </p:spPr>
        <p:txBody>
          <a:bodyPr vert="horz" wrap="square" lIns="0" tIns="0" rIns="0" bIns="0" rtlCol="0" anchor="t">
            <a:spAutoFit/>
          </a:bodyPr>
          <a:lstStyle/>
          <a:p>
            <a:pPr marL="280035" indent="-280035">
              <a:lnSpc>
                <a:spcPct val="150000"/>
              </a:lnSpc>
              <a:spcAft>
                <a:spcPts val="588"/>
              </a:spcAft>
              <a:buFont typeface="Arial,Sans-Serif" panose="020B0604020202020204" pitchFamily="34" charset="0"/>
            </a:pPr>
            <a:endParaRPr lang="en-US" dirty="0">
              <a:ea typeface="+mn-lt"/>
              <a:cs typeface="+mn-lt"/>
            </a:endParaRPr>
          </a:p>
          <a:p>
            <a:pPr marL="280035" indent="-280035">
              <a:lnSpc>
                <a:spcPct val="90000"/>
              </a:lnSpc>
              <a:spcAft>
                <a:spcPts val="588"/>
              </a:spcAft>
              <a:buFont typeface="Arial,Sans-Serif" panose="020B0604020202020204" pitchFamily="34" charset="0"/>
              <a:buChar char="•"/>
            </a:pPr>
            <a:endParaRPr lang="en-US" dirty="0">
              <a:ea typeface="+mn-lt"/>
              <a:cs typeface="+mn-lt"/>
            </a:endParaRPr>
          </a:p>
          <a:p>
            <a:pPr marL="335915" indent="-335915"/>
            <a:endParaRPr lang="en-US" dirty="0">
              <a:ea typeface="+mn-lt"/>
              <a:cs typeface="+mn-lt"/>
            </a:endParaRPr>
          </a:p>
        </p:txBody>
      </p:sp>
      <p:sp>
        <p:nvSpPr>
          <p:cNvPr id="9" name="Rectangle 8">
            <a:extLst>
              <a:ext uri="{FF2B5EF4-FFF2-40B4-BE49-F238E27FC236}">
                <a16:creationId xmlns:a16="http://schemas.microsoft.com/office/drawing/2014/main" id="{E3743541-CC54-4122-901F-31E4C928C0B5}"/>
              </a:ext>
            </a:extLst>
          </p:cNvPr>
          <p:cNvSpPr/>
          <p:nvPr/>
        </p:nvSpPr>
        <p:spPr bwMode="auto">
          <a:xfrm>
            <a:off x="5667829" y="968829"/>
            <a:ext cx="914400"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a:extLst>
              <a:ext uri="{FF2B5EF4-FFF2-40B4-BE49-F238E27FC236}">
                <a16:creationId xmlns:a16="http://schemas.microsoft.com/office/drawing/2014/main" id="{34DBF81F-4274-4E2A-AAB7-489C7A6E6394}"/>
              </a:ext>
            </a:extLst>
          </p:cNvPr>
          <p:cNvSpPr/>
          <p:nvPr/>
        </p:nvSpPr>
        <p:spPr bwMode="auto">
          <a:xfrm>
            <a:off x="11442970" y="1188395"/>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a:extLst>
              <a:ext uri="{FF2B5EF4-FFF2-40B4-BE49-F238E27FC236}">
                <a16:creationId xmlns:a16="http://schemas.microsoft.com/office/drawing/2014/main" id="{9B6E6037-C806-4A4B-A60D-ABC4892E98B9}"/>
              </a:ext>
            </a:extLst>
          </p:cNvPr>
          <p:cNvSpPr/>
          <p:nvPr/>
        </p:nvSpPr>
        <p:spPr bwMode="auto">
          <a:xfrm>
            <a:off x="11370012" y="1139756"/>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Box 5">
            <a:extLst>
              <a:ext uri="{FF2B5EF4-FFF2-40B4-BE49-F238E27FC236}">
                <a16:creationId xmlns:a16="http://schemas.microsoft.com/office/drawing/2014/main" id="{9876F0D3-2345-D49C-B2A8-A5835A405951}"/>
              </a:ext>
            </a:extLst>
          </p:cNvPr>
          <p:cNvSpPr txBox="1"/>
          <p:nvPr/>
        </p:nvSpPr>
        <p:spPr>
          <a:xfrm>
            <a:off x="666751" y="1139756"/>
            <a:ext cx="4181827" cy="572464"/>
          </a:xfrm>
          <a:prstGeom prst="rect">
            <a:avLst/>
          </a:prstGeom>
          <a:noFill/>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marL="742933" lvl="1" indent="-285750">
              <a:buFont typeface="Arial" panose="020B0604020202020204" pitchFamily="34" charset="0"/>
              <a:buChar char="•"/>
            </a:pPr>
            <a:endParaRPr lang="en-US" sz="1800" dirty="0">
              <a:cs typeface="Segoe UI"/>
            </a:endParaRPr>
          </a:p>
        </p:txBody>
      </p:sp>
      <p:pic>
        <p:nvPicPr>
          <p:cNvPr id="5" name="Picture 4">
            <a:extLst>
              <a:ext uri="{FF2B5EF4-FFF2-40B4-BE49-F238E27FC236}">
                <a16:creationId xmlns:a16="http://schemas.microsoft.com/office/drawing/2014/main" id="{1C5A3CFB-30DB-01A4-A6DD-DEB961A5A47C}"/>
              </a:ext>
            </a:extLst>
          </p:cNvPr>
          <p:cNvPicPr>
            <a:picLocks noChangeAspect="1"/>
          </p:cNvPicPr>
          <p:nvPr/>
        </p:nvPicPr>
        <p:blipFill>
          <a:blip r:embed="rId2"/>
          <a:stretch>
            <a:fillRect/>
          </a:stretch>
        </p:blipFill>
        <p:spPr>
          <a:xfrm>
            <a:off x="1680705" y="1679608"/>
            <a:ext cx="8889759" cy="4872097"/>
          </a:xfrm>
          <a:prstGeom prst="rect">
            <a:avLst/>
          </a:prstGeom>
        </p:spPr>
      </p:pic>
      <p:sp>
        <p:nvSpPr>
          <p:cNvPr id="8" name="Rectangle 2">
            <a:extLst>
              <a:ext uri="{FF2B5EF4-FFF2-40B4-BE49-F238E27FC236}">
                <a16:creationId xmlns:a16="http://schemas.microsoft.com/office/drawing/2014/main" id="{251ECD92-F2CC-A63A-C8EE-A03E67B79C03}"/>
              </a:ext>
            </a:extLst>
          </p:cNvPr>
          <p:cNvSpPr>
            <a:spLocks noChangeArrowheads="1"/>
          </p:cNvSpPr>
          <p:nvPr/>
        </p:nvSpPr>
        <p:spPr bwMode="auto">
          <a:xfrm>
            <a:off x="0" y="1005466"/>
            <a:ext cx="12153681" cy="64633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ctr" defTabSz="914400" eaLnBrk="0" fontAlgn="base" hangingPunct="0">
              <a:spcBef>
                <a:spcPct val="0"/>
              </a:spcBef>
              <a:spcAft>
                <a:spcPct val="0"/>
              </a:spcAft>
            </a:pPr>
            <a:r>
              <a:rPr kumimoji="0" lang="en-US" altLang="en-US" sz="1800" b="0" i="0" u="none" strike="noStrike" cap="none" normalizeH="0" baseline="0" dirty="0">
                <a:ln>
                  <a:noFill/>
                </a:ln>
                <a:solidFill>
                  <a:srgbClr val="000000"/>
                </a:solidFill>
                <a:effectLst/>
                <a:latin typeface="JetBrains Mono"/>
              </a:rPr>
              <a:t>See the classes in package org.cjoakim.cosmos.altgraph.data.common.graph.v2.</a:t>
            </a:r>
          </a:p>
          <a:p>
            <a:pPr algn="ctr" defTabSz="914400" eaLnBrk="0" fontAlgn="base" hangingPunct="0">
              <a:spcBef>
                <a:spcPct val="0"/>
              </a:spcBef>
              <a:spcAft>
                <a:spcPct val="0"/>
              </a:spcAft>
            </a:pPr>
            <a:r>
              <a:rPr kumimoji="0" lang="en-US" altLang="en-US" sz="1800" b="0" i="0" u="none" strike="noStrike" cap="none" normalizeH="0" baseline="0" dirty="0">
                <a:ln>
                  <a:noFill/>
                </a:ln>
                <a:solidFill>
                  <a:srgbClr val="000000"/>
                </a:solidFill>
                <a:effectLst/>
                <a:latin typeface="JetBrains Mono"/>
              </a:rPr>
              <a:t>Example shows the use of the </a:t>
            </a:r>
            <a:r>
              <a:rPr kumimoji="0" lang="en-US" altLang="en-US" sz="1800" b="0" i="0" u="none" strike="noStrike" cap="none" normalizeH="0" baseline="0" dirty="0" err="1">
                <a:ln>
                  <a:noFill/>
                </a:ln>
                <a:solidFill>
                  <a:srgbClr val="000000"/>
                </a:solidFill>
                <a:effectLst/>
                <a:latin typeface="JetBrains Mono"/>
              </a:rPr>
              <a:t>JGraphT</a:t>
            </a:r>
            <a:r>
              <a:rPr kumimoji="0" lang="en-US" altLang="en-US" sz="1800" b="0" i="0" u="none" strike="noStrike" cap="none" normalizeH="0" baseline="0" dirty="0">
                <a:ln>
                  <a:noFill/>
                </a:ln>
                <a:solidFill>
                  <a:srgbClr val="000000"/>
                </a:solidFill>
                <a:effectLst/>
                <a:latin typeface="JetBrains Mono"/>
              </a:rPr>
              <a:t> </a:t>
            </a:r>
            <a:r>
              <a:rPr kumimoji="0" lang="en-US" altLang="en-US" sz="1800" b="1" i="0" u="none" strike="noStrike" cap="none" normalizeH="0" baseline="0" dirty="0" err="1">
                <a:ln>
                  <a:noFill/>
                </a:ln>
                <a:solidFill>
                  <a:srgbClr val="000000"/>
                </a:solidFill>
                <a:effectLst/>
                <a:latin typeface="JetBrains Mono"/>
              </a:rPr>
              <a:t>DijkstraShortestPath</a:t>
            </a:r>
            <a:r>
              <a:rPr kumimoji="0" lang="en-US" altLang="en-US" sz="1800" b="1" i="0" u="none" strike="noStrike" cap="none" normalizeH="0" baseline="0" dirty="0" err="1">
                <a:ln>
                  <a:noFill/>
                </a:ln>
                <a:solidFill>
                  <a:srgbClr val="080808"/>
                </a:solidFill>
                <a:effectLst/>
                <a:latin typeface="JetBrains Mono"/>
              </a:rPr>
              <a:t>.</a:t>
            </a:r>
            <a:r>
              <a:rPr kumimoji="0" lang="en-US" altLang="en-US" sz="1800" b="1" i="1" u="none" strike="noStrike" cap="none" normalizeH="0" baseline="0" dirty="0" err="1">
                <a:ln>
                  <a:noFill/>
                </a:ln>
                <a:solidFill>
                  <a:srgbClr val="080808"/>
                </a:solidFill>
                <a:effectLst/>
                <a:latin typeface="JetBrains Mono"/>
              </a:rPr>
              <a:t>findPathBetween</a:t>
            </a:r>
            <a:r>
              <a:rPr kumimoji="0" lang="en-US" altLang="en-US" sz="1800" b="1" i="1" u="none" strike="noStrike" cap="none" normalizeH="0" baseline="0" dirty="0">
                <a:ln>
                  <a:noFill/>
                </a:ln>
                <a:solidFill>
                  <a:srgbClr val="080808"/>
                </a:solidFill>
                <a:effectLst/>
                <a:latin typeface="JetBrains Mono"/>
              </a:rPr>
              <a:t> </a:t>
            </a:r>
            <a:r>
              <a:rPr kumimoji="0" lang="en-US" altLang="en-US" sz="1800" u="none" strike="noStrike" cap="none" normalizeH="0" baseline="0" dirty="0">
                <a:ln>
                  <a:noFill/>
                </a:ln>
                <a:solidFill>
                  <a:srgbClr val="080808"/>
                </a:solidFill>
                <a:effectLst/>
                <a:latin typeface="JetBrains Mono"/>
              </a:rPr>
              <a:t>method on line 64</a:t>
            </a:r>
            <a:endParaRPr kumimoji="0" lang="en-US" altLang="en-US" sz="180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060678636"/>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BB390-B73E-4812-940C-A2213C93E2DC}"/>
              </a:ext>
            </a:extLst>
          </p:cNvPr>
          <p:cNvSpPr>
            <a:spLocks noGrp="1"/>
          </p:cNvSpPr>
          <p:nvPr>
            <p:ph type="title"/>
          </p:nvPr>
        </p:nvSpPr>
        <p:spPr>
          <a:xfrm>
            <a:off x="455995" y="620428"/>
            <a:ext cx="11306469" cy="397545"/>
          </a:xfrm>
        </p:spPr>
        <p:txBody>
          <a:bodyPr/>
          <a:lstStyle/>
          <a:p>
            <a:r>
              <a:rPr lang="en-US" dirty="0">
                <a:solidFill>
                  <a:schemeClr val="bg1"/>
                </a:solidFill>
              </a:rPr>
              <a:t>x</a:t>
            </a:r>
          </a:p>
        </p:txBody>
      </p:sp>
      <p:sp>
        <p:nvSpPr>
          <p:cNvPr id="3" name="Text Placeholder 2">
            <a:extLst>
              <a:ext uri="{FF2B5EF4-FFF2-40B4-BE49-F238E27FC236}">
                <a16:creationId xmlns:a16="http://schemas.microsoft.com/office/drawing/2014/main" id="{AC3E1E3F-8E9B-4AA3-AFD9-4D7278053F9A}"/>
              </a:ext>
            </a:extLst>
          </p:cNvPr>
          <p:cNvSpPr>
            <a:spLocks noGrp="1"/>
          </p:cNvSpPr>
          <p:nvPr>
            <p:ph type="body" sz="quarter" idx="10"/>
          </p:nvPr>
        </p:nvSpPr>
        <p:spPr>
          <a:xfrm>
            <a:off x="455995" y="1922586"/>
            <a:ext cx="9384447" cy="1200329"/>
          </a:xfrm>
        </p:spPr>
        <p:txBody>
          <a:bodyPr vert="horz" wrap="square" lIns="0" tIns="0" rIns="0" bIns="0" rtlCol="0" anchor="t">
            <a:spAutoFit/>
          </a:bodyPr>
          <a:lstStyle/>
          <a:p>
            <a:pPr marL="280035" indent="-280035">
              <a:lnSpc>
                <a:spcPct val="150000"/>
              </a:lnSpc>
              <a:spcAft>
                <a:spcPts val="588"/>
              </a:spcAft>
              <a:buFont typeface="Arial,Sans-Serif" panose="020B0604020202020204" pitchFamily="34" charset="0"/>
            </a:pPr>
            <a:endParaRPr lang="en-US" dirty="0">
              <a:ea typeface="+mn-lt"/>
              <a:cs typeface="+mn-lt"/>
            </a:endParaRPr>
          </a:p>
          <a:p>
            <a:pPr marL="280035" indent="-280035">
              <a:lnSpc>
                <a:spcPct val="90000"/>
              </a:lnSpc>
              <a:spcAft>
                <a:spcPts val="588"/>
              </a:spcAft>
              <a:buFont typeface="Arial,Sans-Serif" panose="020B0604020202020204" pitchFamily="34" charset="0"/>
              <a:buChar char="•"/>
            </a:pPr>
            <a:endParaRPr lang="en-US" dirty="0">
              <a:ea typeface="+mn-lt"/>
              <a:cs typeface="+mn-lt"/>
            </a:endParaRPr>
          </a:p>
          <a:p>
            <a:pPr marL="335915" indent="-335915"/>
            <a:endParaRPr lang="en-US" dirty="0">
              <a:ea typeface="+mn-lt"/>
              <a:cs typeface="+mn-lt"/>
            </a:endParaRPr>
          </a:p>
        </p:txBody>
      </p:sp>
      <p:sp>
        <p:nvSpPr>
          <p:cNvPr id="9" name="Rectangle 8">
            <a:extLst>
              <a:ext uri="{FF2B5EF4-FFF2-40B4-BE49-F238E27FC236}">
                <a16:creationId xmlns:a16="http://schemas.microsoft.com/office/drawing/2014/main" id="{E3743541-CC54-4122-901F-31E4C928C0B5}"/>
              </a:ext>
            </a:extLst>
          </p:cNvPr>
          <p:cNvSpPr/>
          <p:nvPr/>
        </p:nvSpPr>
        <p:spPr bwMode="auto">
          <a:xfrm>
            <a:off x="5667829" y="968829"/>
            <a:ext cx="914400"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a:extLst>
              <a:ext uri="{FF2B5EF4-FFF2-40B4-BE49-F238E27FC236}">
                <a16:creationId xmlns:a16="http://schemas.microsoft.com/office/drawing/2014/main" id="{34DBF81F-4274-4E2A-AAB7-489C7A6E6394}"/>
              </a:ext>
            </a:extLst>
          </p:cNvPr>
          <p:cNvSpPr/>
          <p:nvPr/>
        </p:nvSpPr>
        <p:spPr bwMode="auto">
          <a:xfrm>
            <a:off x="11442970" y="1188395"/>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a:extLst>
              <a:ext uri="{FF2B5EF4-FFF2-40B4-BE49-F238E27FC236}">
                <a16:creationId xmlns:a16="http://schemas.microsoft.com/office/drawing/2014/main" id="{9B6E6037-C806-4A4B-A60D-ABC4892E98B9}"/>
              </a:ext>
            </a:extLst>
          </p:cNvPr>
          <p:cNvSpPr/>
          <p:nvPr/>
        </p:nvSpPr>
        <p:spPr bwMode="auto">
          <a:xfrm>
            <a:off x="11370012" y="1139756"/>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a:extLst>
              <a:ext uri="{FF2B5EF4-FFF2-40B4-BE49-F238E27FC236}">
                <a16:creationId xmlns:a16="http://schemas.microsoft.com/office/drawing/2014/main" id="{17AF0F32-959F-8427-DA3A-D9946C30CD39}"/>
              </a:ext>
            </a:extLst>
          </p:cNvPr>
          <p:cNvPicPr>
            <a:picLocks noChangeAspect="1"/>
          </p:cNvPicPr>
          <p:nvPr/>
        </p:nvPicPr>
        <p:blipFill>
          <a:blip r:embed="rId2"/>
          <a:stretch>
            <a:fillRect/>
          </a:stretch>
        </p:blipFill>
        <p:spPr>
          <a:xfrm>
            <a:off x="1719359" y="477666"/>
            <a:ext cx="8059499" cy="5521752"/>
          </a:xfrm>
          <a:prstGeom prst="rect">
            <a:avLst/>
          </a:prstGeom>
        </p:spPr>
      </p:pic>
      <p:sp>
        <p:nvSpPr>
          <p:cNvPr id="4" name="Rectangle 2">
            <a:extLst>
              <a:ext uri="{FF2B5EF4-FFF2-40B4-BE49-F238E27FC236}">
                <a16:creationId xmlns:a16="http://schemas.microsoft.com/office/drawing/2014/main" id="{6016A548-CD43-CD88-BD1C-AEA86BDF2155}"/>
              </a:ext>
            </a:extLst>
          </p:cNvPr>
          <p:cNvSpPr>
            <a:spLocks noChangeArrowheads="1"/>
          </p:cNvSpPr>
          <p:nvPr/>
        </p:nvSpPr>
        <p:spPr bwMode="auto">
          <a:xfrm>
            <a:off x="48188" y="5889171"/>
            <a:ext cx="12153681" cy="52322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ctr" defTabSz="914400" eaLnBrk="0" fontAlgn="base" hangingPunct="0">
              <a:spcBef>
                <a:spcPct val="0"/>
              </a:spcBef>
              <a:spcAft>
                <a:spcPct val="0"/>
              </a:spcAft>
            </a:pPr>
            <a:r>
              <a:rPr lang="en-US" altLang="en-US" sz="1400" dirty="0">
                <a:latin typeface="Arial" panose="020B0604020202020204" pitchFamily="34" charset="0"/>
              </a:rPr>
              <a:t>For demonstration purposes, the Web Application and Graph Web Service logic can run in just one </a:t>
            </a:r>
            <a:r>
              <a:rPr lang="en-US" altLang="en-US" sz="1400" b="1" dirty="0">
                <a:latin typeface="Arial" panose="020B0604020202020204" pitchFamily="34" charset="0"/>
              </a:rPr>
              <a:t>Azure Container Instance</a:t>
            </a:r>
            <a:r>
              <a:rPr lang="en-US" altLang="en-US" sz="1400" dirty="0">
                <a:latin typeface="Arial" panose="020B0604020202020204" pitchFamily="34" charset="0"/>
              </a:rPr>
              <a:t>.</a:t>
            </a:r>
          </a:p>
          <a:p>
            <a:pPr algn="ctr" defTabSz="914400" eaLnBrk="0" fontAlgn="base" hangingPunct="0">
              <a:spcBef>
                <a:spcPct val="0"/>
              </a:spcBef>
              <a:spcAft>
                <a:spcPct val="0"/>
              </a:spcAft>
            </a:pPr>
            <a:r>
              <a:rPr kumimoji="0" lang="en-US" altLang="en-US" sz="1400" b="1" u="none" strike="noStrike" cap="none" normalizeH="0" baseline="0" dirty="0">
                <a:ln>
                  <a:noFill/>
                </a:ln>
                <a:solidFill>
                  <a:schemeClr val="tx1"/>
                </a:solidFill>
                <a:effectLst/>
                <a:latin typeface="Arial" panose="020B0604020202020204" pitchFamily="34" charset="0"/>
              </a:rPr>
              <a:t>Optionally use the </a:t>
            </a:r>
            <a:r>
              <a:rPr kumimoji="0" lang="en-US" altLang="en-US" sz="1400" b="1" u="none" strike="noStrike" cap="none" normalizeH="0" baseline="0" dirty="0" err="1">
                <a:ln>
                  <a:noFill/>
                </a:ln>
                <a:solidFill>
                  <a:schemeClr val="tx1"/>
                </a:solidFill>
                <a:effectLst/>
                <a:latin typeface="Arial" panose="020B0604020202020204" pitchFamily="34" charset="0"/>
              </a:rPr>
              <a:t>CosmosDB</a:t>
            </a:r>
            <a:r>
              <a:rPr kumimoji="0" lang="en-US" altLang="en-US" sz="1400" b="1" u="none" strike="noStrike" cap="none" normalizeH="0" baseline="0" dirty="0">
                <a:ln>
                  <a:noFill/>
                </a:ln>
                <a:solidFill>
                  <a:schemeClr val="tx1"/>
                </a:solidFill>
                <a:effectLst/>
                <a:latin typeface="Arial" panose="020B0604020202020204" pitchFamily="34" charset="0"/>
              </a:rPr>
              <a:t> Integrated Cache</a:t>
            </a:r>
            <a:r>
              <a:rPr kumimoji="0" lang="en-US" altLang="en-US" sz="1400" u="none" strike="noStrike" cap="none" normalizeH="0" baseline="0" dirty="0">
                <a:ln>
                  <a:noFill/>
                </a:ln>
                <a:solidFill>
                  <a:schemeClr val="tx1"/>
                </a:solidFill>
                <a:effectLst/>
                <a:latin typeface="Arial" panose="020B0604020202020204" pitchFamily="34" charset="0"/>
              </a:rPr>
              <a:t>.</a:t>
            </a:r>
          </a:p>
        </p:txBody>
      </p:sp>
    </p:spTree>
    <p:extLst>
      <p:ext uri="{BB962C8B-B14F-4D97-AF65-F5344CB8AC3E}">
        <p14:creationId xmlns:p14="http://schemas.microsoft.com/office/powerpoint/2010/main" val="2800430567"/>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BB390-B73E-4812-940C-A2213C93E2DC}"/>
              </a:ext>
            </a:extLst>
          </p:cNvPr>
          <p:cNvSpPr>
            <a:spLocks noGrp="1"/>
          </p:cNvSpPr>
          <p:nvPr>
            <p:ph type="title"/>
          </p:nvPr>
        </p:nvSpPr>
        <p:spPr>
          <a:xfrm>
            <a:off x="455995" y="620428"/>
            <a:ext cx="11306469" cy="397545"/>
          </a:xfrm>
        </p:spPr>
        <p:txBody>
          <a:bodyPr/>
          <a:lstStyle/>
          <a:p>
            <a:r>
              <a:rPr lang="en-US" dirty="0">
                <a:solidFill>
                  <a:schemeClr val="accent2">
                    <a:lumMod val="60000"/>
                    <a:lumOff val="40000"/>
                  </a:schemeClr>
                </a:solidFill>
                <a:cs typeface="Segoe UI Semibold"/>
              </a:rPr>
              <a:t>Demonstration – v1/NPM:  The Search Form</a:t>
            </a:r>
            <a:endParaRPr lang="en-US" dirty="0">
              <a:solidFill>
                <a:schemeClr val="accent2">
                  <a:lumMod val="60000"/>
                  <a:lumOff val="40000"/>
                </a:schemeClr>
              </a:solidFill>
            </a:endParaRPr>
          </a:p>
        </p:txBody>
      </p:sp>
      <p:sp>
        <p:nvSpPr>
          <p:cNvPr id="3" name="Text Placeholder 2">
            <a:extLst>
              <a:ext uri="{FF2B5EF4-FFF2-40B4-BE49-F238E27FC236}">
                <a16:creationId xmlns:a16="http://schemas.microsoft.com/office/drawing/2014/main" id="{AC3E1E3F-8E9B-4AA3-AFD9-4D7278053F9A}"/>
              </a:ext>
            </a:extLst>
          </p:cNvPr>
          <p:cNvSpPr>
            <a:spLocks noGrp="1"/>
          </p:cNvSpPr>
          <p:nvPr>
            <p:ph type="body" sz="quarter" idx="10"/>
          </p:nvPr>
        </p:nvSpPr>
        <p:spPr>
          <a:xfrm>
            <a:off x="455995" y="1922586"/>
            <a:ext cx="9384447" cy="1200329"/>
          </a:xfrm>
        </p:spPr>
        <p:txBody>
          <a:bodyPr vert="horz" wrap="square" lIns="0" tIns="0" rIns="0" bIns="0" rtlCol="0" anchor="t">
            <a:spAutoFit/>
          </a:bodyPr>
          <a:lstStyle/>
          <a:p>
            <a:pPr marL="280035" indent="-280035">
              <a:lnSpc>
                <a:spcPct val="150000"/>
              </a:lnSpc>
              <a:spcAft>
                <a:spcPts val="588"/>
              </a:spcAft>
              <a:buFont typeface="Arial,Sans-Serif" panose="020B0604020202020204" pitchFamily="34" charset="0"/>
            </a:pPr>
            <a:endParaRPr lang="en-US" dirty="0">
              <a:ea typeface="+mn-lt"/>
              <a:cs typeface="+mn-lt"/>
            </a:endParaRPr>
          </a:p>
          <a:p>
            <a:pPr marL="280035" indent="-280035">
              <a:lnSpc>
                <a:spcPct val="90000"/>
              </a:lnSpc>
              <a:spcAft>
                <a:spcPts val="588"/>
              </a:spcAft>
              <a:buFont typeface="Arial,Sans-Serif" panose="020B0604020202020204" pitchFamily="34" charset="0"/>
              <a:buChar char="•"/>
            </a:pPr>
            <a:endParaRPr lang="en-US" dirty="0">
              <a:ea typeface="+mn-lt"/>
              <a:cs typeface="+mn-lt"/>
            </a:endParaRPr>
          </a:p>
          <a:p>
            <a:pPr marL="335915" indent="-335915"/>
            <a:endParaRPr lang="en-US" dirty="0">
              <a:ea typeface="+mn-lt"/>
              <a:cs typeface="+mn-lt"/>
            </a:endParaRPr>
          </a:p>
        </p:txBody>
      </p:sp>
      <p:sp>
        <p:nvSpPr>
          <p:cNvPr id="4" name="TextBox 3">
            <a:extLst>
              <a:ext uri="{FF2B5EF4-FFF2-40B4-BE49-F238E27FC236}">
                <a16:creationId xmlns:a16="http://schemas.microsoft.com/office/drawing/2014/main" id="{40C999F7-4F4C-403D-A55C-E359CFC56B8B}"/>
              </a:ext>
            </a:extLst>
          </p:cNvPr>
          <p:cNvSpPr txBox="1"/>
          <p:nvPr/>
        </p:nvSpPr>
        <p:spPr>
          <a:xfrm>
            <a:off x="2300958" y="4834111"/>
            <a:ext cx="7788641" cy="1403461"/>
          </a:xfrm>
          <a:prstGeom prst="rect">
            <a:avLst/>
          </a:prstGeom>
          <a:noFill/>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r>
              <a:rPr lang="en-US" sz="1800" dirty="0">
                <a:cs typeface="Segoe UI"/>
              </a:rPr>
              <a:t>Enter a Library name, and integer graph “depth”.</a:t>
            </a:r>
          </a:p>
          <a:p>
            <a:r>
              <a:rPr lang="en-US" sz="1800" dirty="0">
                <a:cs typeface="Segoe UI"/>
              </a:rPr>
              <a:t>Optional </a:t>
            </a:r>
            <a:r>
              <a:rPr lang="en-US" sz="1800" b="1" dirty="0">
                <a:cs typeface="Segoe UI"/>
              </a:rPr>
              <a:t>Cache </a:t>
            </a:r>
            <a:r>
              <a:rPr lang="en-US" sz="1800" b="1" dirty="0" err="1">
                <a:cs typeface="Segoe UI"/>
              </a:rPr>
              <a:t>Opts</a:t>
            </a:r>
            <a:r>
              <a:rPr lang="en-US" sz="1800" b="1" dirty="0">
                <a:cs typeface="Segoe UI"/>
              </a:rPr>
              <a:t> </a:t>
            </a:r>
            <a:r>
              <a:rPr lang="en-US" sz="1800" dirty="0">
                <a:cs typeface="Segoe UI"/>
              </a:rPr>
              <a:t>-</a:t>
            </a:r>
            <a:r>
              <a:rPr lang="en-US" sz="1800" b="1" dirty="0">
                <a:cs typeface="Segoe UI"/>
              </a:rPr>
              <a:t> </a:t>
            </a:r>
            <a:r>
              <a:rPr lang="en-US" sz="1800" dirty="0">
                <a:cs typeface="Segoe UI"/>
              </a:rPr>
              <a:t>“</a:t>
            </a:r>
            <a:r>
              <a:rPr lang="en-US" sz="1800" b="1" dirty="0">
                <a:cs typeface="Segoe UI"/>
              </a:rPr>
              <a:t>L</a:t>
            </a:r>
            <a:r>
              <a:rPr lang="en-US" sz="1800" dirty="0">
                <a:cs typeface="Segoe UI"/>
              </a:rPr>
              <a:t>” for Library caching, “</a:t>
            </a:r>
            <a:r>
              <a:rPr lang="en-US" sz="1800" b="1" dirty="0">
                <a:cs typeface="Segoe UI"/>
              </a:rPr>
              <a:t>T</a:t>
            </a:r>
            <a:r>
              <a:rPr lang="en-US" sz="1800" dirty="0">
                <a:cs typeface="Segoe UI"/>
              </a:rPr>
              <a:t>” for Triple caching.</a:t>
            </a:r>
          </a:p>
          <a:p>
            <a:r>
              <a:rPr lang="en-US" sz="1800" dirty="0">
                <a:cs typeface="Segoe UI"/>
              </a:rPr>
              <a:t>The Elapsed </a:t>
            </a:r>
            <a:r>
              <a:rPr lang="en-US" sz="1800" dirty="0" err="1">
                <a:cs typeface="Segoe UI"/>
              </a:rPr>
              <a:t>ms</a:t>
            </a:r>
            <a:r>
              <a:rPr lang="en-US" sz="1800" dirty="0">
                <a:cs typeface="Segoe UI"/>
              </a:rPr>
              <a:t> field will be populated when the graph is displayed.</a:t>
            </a:r>
          </a:p>
          <a:p>
            <a:r>
              <a:rPr lang="en-US" sz="1800" dirty="0">
                <a:cs typeface="Segoe UI"/>
              </a:rPr>
              <a:t>The Author checkbox will toggle between a Library and Author graph.</a:t>
            </a:r>
          </a:p>
        </p:txBody>
      </p:sp>
      <p:sp>
        <p:nvSpPr>
          <p:cNvPr id="9" name="Rectangle 8">
            <a:extLst>
              <a:ext uri="{FF2B5EF4-FFF2-40B4-BE49-F238E27FC236}">
                <a16:creationId xmlns:a16="http://schemas.microsoft.com/office/drawing/2014/main" id="{E3743541-CC54-4122-901F-31E4C928C0B5}"/>
              </a:ext>
            </a:extLst>
          </p:cNvPr>
          <p:cNvSpPr/>
          <p:nvPr/>
        </p:nvSpPr>
        <p:spPr bwMode="auto">
          <a:xfrm>
            <a:off x="5667829" y="968829"/>
            <a:ext cx="914400"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a:extLst>
              <a:ext uri="{FF2B5EF4-FFF2-40B4-BE49-F238E27FC236}">
                <a16:creationId xmlns:a16="http://schemas.microsoft.com/office/drawing/2014/main" id="{34DBF81F-4274-4E2A-AAB7-489C7A6E6394}"/>
              </a:ext>
            </a:extLst>
          </p:cNvPr>
          <p:cNvSpPr/>
          <p:nvPr/>
        </p:nvSpPr>
        <p:spPr bwMode="auto">
          <a:xfrm>
            <a:off x="11442970" y="1188395"/>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a:extLst>
              <a:ext uri="{FF2B5EF4-FFF2-40B4-BE49-F238E27FC236}">
                <a16:creationId xmlns:a16="http://schemas.microsoft.com/office/drawing/2014/main" id="{9B6E6037-C806-4A4B-A60D-ABC4892E98B9}"/>
              </a:ext>
            </a:extLst>
          </p:cNvPr>
          <p:cNvSpPr/>
          <p:nvPr/>
        </p:nvSpPr>
        <p:spPr bwMode="auto">
          <a:xfrm>
            <a:off x="11370012" y="1139756"/>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a:extLst>
              <a:ext uri="{FF2B5EF4-FFF2-40B4-BE49-F238E27FC236}">
                <a16:creationId xmlns:a16="http://schemas.microsoft.com/office/drawing/2014/main" id="{5DAD043A-1F76-78FB-8B71-5A47D6BC4B4E}"/>
              </a:ext>
            </a:extLst>
          </p:cNvPr>
          <p:cNvPicPr>
            <a:picLocks noChangeAspect="1"/>
          </p:cNvPicPr>
          <p:nvPr/>
        </p:nvPicPr>
        <p:blipFill>
          <a:blip r:embed="rId2"/>
          <a:stretch>
            <a:fillRect/>
          </a:stretch>
        </p:blipFill>
        <p:spPr>
          <a:xfrm>
            <a:off x="144087" y="2333372"/>
            <a:ext cx="11704992" cy="1731830"/>
          </a:xfrm>
          <a:prstGeom prst="rect">
            <a:avLst/>
          </a:prstGeom>
        </p:spPr>
      </p:pic>
    </p:spTree>
    <p:extLst>
      <p:ext uri="{BB962C8B-B14F-4D97-AF65-F5344CB8AC3E}">
        <p14:creationId xmlns:p14="http://schemas.microsoft.com/office/powerpoint/2010/main" val="1321573642"/>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BB390-B73E-4812-940C-A2213C93E2DC}"/>
              </a:ext>
            </a:extLst>
          </p:cNvPr>
          <p:cNvSpPr>
            <a:spLocks noGrp="1"/>
          </p:cNvSpPr>
          <p:nvPr>
            <p:ph type="title"/>
          </p:nvPr>
        </p:nvSpPr>
        <p:spPr>
          <a:xfrm>
            <a:off x="455995" y="620428"/>
            <a:ext cx="11306469" cy="397545"/>
          </a:xfrm>
        </p:spPr>
        <p:txBody>
          <a:bodyPr/>
          <a:lstStyle/>
          <a:p>
            <a:r>
              <a:rPr lang="en-US" dirty="0">
                <a:solidFill>
                  <a:schemeClr val="accent2">
                    <a:lumMod val="60000"/>
                    <a:lumOff val="40000"/>
                  </a:schemeClr>
                </a:solidFill>
                <a:cs typeface="Segoe UI Semibold"/>
              </a:rPr>
              <a:t>Demonstration – v1/NPM:  Graph with a Depth of 1</a:t>
            </a:r>
            <a:endParaRPr lang="en-US" dirty="0">
              <a:solidFill>
                <a:schemeClr val="accent2">
                  <a:lumMod val="60000"/>
                  <a:lumOff val="40000"/>
                </a:schemeClr>
              </a:solidFill>
            </a:endParaRPr>
          </a:p>
        </p:txBody>
      </p:sp>
      <p:sp>
        <p:nvSpPr>
          <p:cNvPr id="3" name="Text Placeholder 2">
            <a:extLst>
              <a:ext uri="{FF2B5EF4-FFF2-40B4-BE49-F238E27FC236}">
                <a16:creationId xmlns:a16="http://schemas.microsoft.com/office/drawing/2014/main" id="{AC3E1E3F-8E9B-4AA3-AFD9-4D7278053F9A}"/>
              </a:ext>
            </a:extLst>
          </p:cNvPr>
          <p:cNvSpPr>
            <a:spLocks noGrp="1"/>
          </p:cNvSpPr>
          <p:nvPr>
            <p:ph type="body" sz="quarter" idx="10"/>
          </p:nvPr>
        </p:nvSpPr>
        <p:spPr>
          <a:xfrm>
            <a:off x="455995" y="1922586"/>
            <a:ext cx="9384447" cy="1200329"/>
          </a:xfrm>
        </p:spPr>
        <p:txBody>
          <a:bodyPr vert="horz" wrap="square" lIns="0" tIns="0" rIns="0" bIns="0" rtlCol="0" anchor="t">
            <a:spAutoFit/>
          </a:bodyPr>
          <a:lstStyle/>
          <a:p>
            <a:pPr marL="280035" indent="-280035">
              <a:lnSpc>
                <a:spcPct val="150000"/>
              </a:lnSpc>
              <a:spcAft>
                <a:spcPts val="588"/>
              </a:spcAft>
              <a:buFont typeface="Arial,Sans-Serif" panose="020B0604020202020204" pitchFamily="34" charset="0"/>
            </a:pPr>
            <a:endParaRPr lang="en-US" dirty="0">
              <a:ea typeface="+mn-lt"/>
              <a:cs typeface="+mn-lt"/>
            </a:endParaRPr>
          </a:p>
          <a:p>
            <a:pPr marL="280035" indent="-280035">
              <a:lnSpc>
                <a:spcPct val="90000"/>
              </a:lnSpc>
              <a:spcAft>
                <a:spcPts val="588"/>
              </a:spcAft>
              <a:buFont typeface="Arial,Sans-Serif" panose="020B0604020202020204" pitchFamily="34" charset="0"/>
              <a:buChar char="•"/>
            </a:pPr>
            <a:endParaRPr lang="en-US" dirty="0">
              <a:ea typeface="+mn-lt"/>
              <a:cs typeface="+mn-lt"/>
            </a:endParaRPr>
          </a:p>
          <a:p>
            <a:pPr marL="335915" indent="-335915"/>
            <a:endParaRPr lang="en-US" dirty="0">
              <a:ea typeface="+mn-lt"/>
              <a:cs typeface="+mn-lt"/>
            </a:endParaRPr>
          </a:p>
        </p:txBody>
      </p:sp>
      <p:sp>
        <p:nvSpPr>
          <p:cNvPr id="4" name="TextBox 3">
            <a:extLst>
              <a:ext uri="{FF2B5EF4-FFF2-40B4-BE49-F238E27FC236}">
                <a16:creationId xmlns:a16="http://schemas.microsoft.com/office/drawing/2014/main" id="{40C999F7-4F4C-403D-A55C-E359CFC56B8B}"/>
              </a:ext>
            </a:extLst>
          </p:cNvPr>
          <p:cNvSpPr txBox="1"/>
          <p:nvPr/>
        </p:nvSpPr>
        <p:spPr>
          <a:xfrm>
            <a:off x="1687689" y="5611080"/>
            <a:ext cx="8613422" cy="849463"/>
          </a:xfrm>
          <a:prstGeom prst="rect">
            <a:avLst/>
          </a:prstGeom>
          <a:noFill/>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r>
              <a:rPr lang="en-US" sz="1800" dirty="0">
                <a:cs typeface="Segoe UI"/>
              </a:rPr>
              <a:t>Graph with a depth of 1 and no caching.</a:t>
            </a:r>
          </a:p>
          <a:p>
            <a:r>
              <a:rPr lang="en-US" sz="1800" dirty="0">
                <a:cs typeface="Segoe UI"/>
              </a:rPr>
              <a:t>Single click a node for Library info.  Double-click to show the graph for that node.</a:t>
            </a:r>
          </a:p>
        </p:txBody>
      </p:sp>
      <p:sp>
        <p:nvSpPr>
          <p:cNvPr id="9" name="Rectangle 8">
            <a:extLst>
              <a:ext uri="{FF2B5EF4-FFF2-40B4-BE49-F238E27FC236}">
                <a16:creationId xmlns:a16="http://schemas.microsoft.com/office/drawing/2014/main" id="{E3743541-CC54-4122-901F-31E4C928C0B5}"/>
              </a:ext>
            </a:extLst>
          </p:cNvPr>
          <p:cNvSpPr/>
          <p:nvPr/>
        </p:nvSpPr>
        <p:spPr bwMode="auto">
          <a:xfrm>
            <a:off x="5667829" y="968829"/>
            <a:ext cx="914400"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C15BA176-C466-49D4-B33F-D61EDF0FB711}"/>
              </a:ext>
            </a:extLst>
          </p:cNvPr>
          <p:cNvSpPr/>
          <p:nvPr/>
        </p:nvSpPr>
        <p:spPr bwMode="auto">
          <a:xfrm>
            <a:off x="8432798" y="5417455"/>
            <a:ext cx="1807027"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a:extLst>
              <a:ext uri="{FF2B5EF4-FFF2-40B4-BE49-F238E27FC236}">
                <a16:creationId xmlns:a16="http://schemas.microsoft.com/office/drawing/2014/main" id="{34DBF81F-4274-4E2A-AAB7-489C7A6E6394}"/>
              </a:ext>
            </a:extLst>
          </p:cNvPr>
          <p:cNvSpPr/>
          <p:nvPr/>
        </p:nvSpPr>
        <p:spPr bwMode="auto">
          <a:xfrm>
            <a:off x="11442970" y="1188395"/>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a:extLst>
              <a:ext uri="{FF2B5EF4-FFF2-40B4-BE49-F238E27FC236}">
                <a16:creationId xmlns:a16="http://schemas.microsoft.com/office/drawing/2014/main" id="{9B6E6037-C806-4A4B-A60D-ABC4892E98B9}"/>
              </a:ext>
            </a:extLst>
          </p:cNvPr>
          <p:cNvSpPr/>
          <p:nvPr/>
        </p:nvSpPr>
        <p:spPr bwMode="auto">
          <a:xfrm>
            <a:off x="11370012" y="1139756"/>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a:extLst>
              <a:ext uri="{FF2B5EF4-FFF2-40B4-BE49-F238E27FC236}">
                <a16:creationId xmlns:a16="http://schemas.microsoft.com/office/drawing/2014/main" id="{0B0B9CF7-1F81-49E5-A242-EF573FD1A7AC}"/>
              </a:ext>
            </a:extLst>
          </p:cNvPr>
          <p:cNvPicPr>
            <a:picLocks noChangeAspect="1"/>
          </p:cNvPicPr>
          <p:nvPr/>
        </p:nvPicPr>
        <p:blipFill>
          <a:blip r:embed="rId2"/>
          <a:stretch>
            <a:fillRect/>
          </a:stretch>
        </p:blipFill>
        <p:spPr>
          <a:xfrm>
            <a:off x="1361118" y="1469630"/>
            <a:ext cx="8613422" cy="4288804"/>
          </a:xfrm>
          <a:prstGeom prst="rect">
            <a:avLst/>
          </a:prstGeom>
        </p:spPr>
      </p:pic>
    </p:spTree>
    <p:extLst>
      <p:ext uri="{BB962C8B-B14F-4D97-AF65-F5344CB8AC3E}">
        <p14:creationId xmlns:p14="http://schemas.microsoft.com/office/powerpoint/2010/main" val="2098964149"/>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BB390-B73E-4812-940C-A2213C93E2DC}"/>
              </a:ext>
            </a:extLst>
          </p:cNvPr>
          <p:cNvSpPr>
            <a:spLocks noGrp="1"/>
          </p:cNvSpPr>
          <p:nvPr>
            <p:ph type="title"/>
          </p:nvPr>
        </p:nvSpPr>
        <p:spPr>
          <a:xfrm>
            <a:off x="455995" y="620428"/>
            <a:ext cx="11306469" cy="397545"/>
          </a:xfrm>
        </p:spPr>
        <p:txBody>
          <a:bodyPr/>
          <a:lstStyle/>
          <a:p>
            <a:r>
              <a:rPr lang="en-US" dirty="0">
                <a:solidFill>
                  <a:schemeClr val="accent2">
                    <a:lumMod val="60000"/>
                    <a:lumOff val="40000"/>
                  </a:schemeClr>
                </a:solidFill>
                <a:cs typeface="Segoe UI Semibold"/>
              </a:rPr>
              <a:t>Demonstration – v1/NPM:  Graph with a Depth of 2</a:t>
            </a:r>
            <a:endParaRPr lang="en-US" dirty="0">
              <a:solidFill>
                <a:schemeClr val="accent2">
                  <a:lumMod val="60000"/>
                  <a:lumOff val="40000"/>
                </a:schemeClr>
              </a:solidFill>
            </a:endParaRPr>
          </a:p>
        </p:txBody>
      </p:sp>
      <p:sp>
        <p:nvSpPr>
          <p:cNvPr id="3" name="Text Placeholder 2">
            <a:extLst>
              <a:ext uri="{FF2B5EF4-FFF2-40B4-BE49-F238E27FC236}">
                <a16:creationId xmlns:a16="http://schemas.microsoft.com/office/drawing/2014/main" id="{AC3E1E3F-8E9B-4AA3-AFD9-4D7278053F9A}"/>
              </a:ext>
            </a:extLst>
          </p:cNvPr>
          <p:cNvSpPr>
            <a:spLocks noGrp="1"/>
          </p:cNvSpPr>
          <p:nvPr>
            <p:ph type="body" sz="quarter" idx="10"/>
          </p:nvPr>
        </p:nvSpPr>
        <p:spPr>
          <a:xfrm>
            <a:off x="455995" y="1922586"/>
            <a:ext cx="9384447" cy="1200329"/>
          </a:xfrm>
        </p:spPr>
        <p:txBody>
          <a:bodyPr vert="horz" wrap="square" lIns="0" tIns="0" rIns="0" bIns="0" rtlCol="0" anchor="t">
            <a:spAutoFit/>
          </a:bodyPr>
          <a:lstStyle/>
          <a:p>
            <a:pPr marL="280035" indent="-280035">
              <a:lnSpc>
                <a:spcPct val="150000"/>
              </a:lnSpc>
              <a:spcAft>
                <a:spcPts val="588"/>
              </a:spcAft>
              <a:buFont typeface="Arial,Sans-Serif" panose="020B0604020202020204" pitchFamily="34" charset="0"/>
            </a:pPr>
            <a:endParaRPr lang="en-US" dirty="0">
              <a:ea typeface="+mn-lt"/>
              <a:cs typeface="+mn-lt"/>
            </a:endParaRPr>
          </a:p>
          <a:p>
            <a:pPr marL="280035" indent="-280035">
              <a:lnSpc>
                <a:spcPct val="90000"/>
              </a:lnSpc>
              <a:spcAft>
                <a:spcPts val="588"/>
              </a:spcAft>
              <a:buFont typeface="Arial,Sans-Serif" panose="020B0604020202020204" pitchFamily="34" charset="0"/>
              <a:buChar char="•"/>
            </a:pPr>
            <a:endParaRPr lang="en-US" dirty="0">
              <a:ea typeface="+mn-lt"/>
              <a:cs typeface="+mn-lt"/>
            </a:endParaRPr>
          </a:p>
          <a:p>
            <a:pPr marL="335915" indent="-335915"/>
            <a:endParaRPr lang="en-US" dirty="0">
              <a:ea typeface="+mn-lt"/>
              <a:cs typeface="+mn-lt"/>
            </a:endParaRPr>
          </a:p>
        </p:txBody>
      </p:sp>
      <p:sp>
        <p:nvSpPr>
          <p:cNvPr id="4" name="TextBox 3">
            <a:extLst>
              <a:ext uri="{FF2B5EF4-FFF2-40B4-BE49-F238E27FC236}">
                <a16:creationId xmlns:a16="http://schemas.microsoft.com/office/drawing/2014/main" id="{40C999F7-4F4C-403D-A55C-E359CFC56B8B}"/>
              </a:ext>
            </a:extLst>
          </p:cNvPr>
          <p:cNvSpPr txBox="1"/>
          <p:nvPr/>
        </p:nvSpPr>
        <p:spPr>
          <a:xfrm>
            <a:off x="1718062" y="6023733"/>
            <a:ext cx="7118182" cy="572464"/>
          </a:xfrm>
          <a:prstGeom prst="rect">
            <a:avLst/>
          </a:prstGeom>
          <a:noFill/>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r>
              <a:rPr lang="en-US" sz="1800" dirty="0">
                <a:cs typeface="Segoe UI"/>
              </a:rPr>
              <a:t>Graph with a depth of 2 and no caching.  D3.js positions the nodes.</a:t>
            </a:r>
          </a:p>
        </p:txBody>
      </p:sp>
      <p:sp>
        <p:nvSpPr>
          <p:cNvPr id="9" name="Rectangle 8">
            <a:extLst>
              <a:ext uri="{FF2B5EF4-FFF2-40B4-BE49-F238E27FC236}">
                <a16:creationId xmlns:a16="http://schemas.microsoft.com/office/drawing/2014/main" id="{E3743541-CC54-4122-901F-31E4C928C0B5}"/>
              </a:ext>
            </a:extLst>
          </p:cNvPr>
          <p:cNvSpPr/>
          <p:nvPr/>
        </p:nvSpPr>
        <p:spPr bwMode="auto">
          <a:xfrm>
            <a:off x="5667829" y="968829"/>
            <a:ext cx="914400"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C15BA176-C466-49D4-B33F-D61EDF0FB711}"/>
              </a:ext>
            </a:extLst>
          </p:cNvPr>
          <p:cNvSpPr/>
          <p:nvPr/>
        </p:nvSpPr>
        <p:spPr bwMode="auto">
          <a:xfrm>
            <a:off x="8432798" y="5417455"/>
            <a:ext cx="1807027"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a:extLst>
              <a:ext uri="{FF2B5EF4-FFF2-40B4-BE49-F238E27FC236}">
                <a16:creationId xmlns:a16="http://schemas.microsoft.com/office/drawing/2014/main" id="{34DBF81F-4274-4E2A-AAB7-489C7A6E6394}"/>
              </a:ext>
            </a:extLst>
          </p:cNvPr>
          <p:cNvSpPr/>
          <p:nvPr/>
        </p:nvSpPr>
        <p:spPr bwMode="auto">
          <a:xfrm>
            <a:off x="11442970" y="1188395"/>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a:extLst>
              <a:ext uri="{FF2B5EF4-FFF2-40B4-BE49-F238E27FC236}">
                <a16:creationId xmlns:a16="http://schemas.microsoft.com/office/drawing/2014/main" id="{9B6E6037-C806-4A4B-A60D-ABC4892E98B9}"/>
              </a:ext>
            </a:extLst>
          </p:cNvPr>
          <p:cNvSpPr/>
          <p:nvPr/>
        </p:nvSpPr>
        <p:spPr bwMode="auto">
          <a:xfrm>
            <a:off x="11370012" y="1139756"/>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a:extLst>
              <a:ext uri="{FF2B5EF4-FFF2-40B4-BE49-F238E27FC236}">
                <a16:creationId xmlns:a16="http://schemas.microsoft.com/office/drawing/2014/main" id="{C77F8901-8414-6264-884E-B1DC01820C6C}"/>
              </a:ext>
            </a:extLst>
          </p:cNvPr>
          <p:cNvPicPr>
            <a:picLocks noChangeAspect="1"/>
          </p:cNvPicPr>
          <p:nvPr/>
        </p:nvPicPr>
        <p:blipFill>
          <a:blip r:embed="rId2"/>
          <a:stretch>
            <a:fillRect/>
          </a:stretch>
        </p:blipFill>
        <p:spPr>
          <a:xfrm>
            <a:off x="2187129" y="1139756"/>
            <a:ext cx="6961399" cy="4950096"/>
          </a:xfrm>
          <a:prstGeom prst="rect">
            <a:avLst/>
          </a:prstGeom>
        </p:spPr>
      </p:pic>
    </p:spTree>
    <p:extLst>
      <p:ext uri="{BB962C8B-B14F-4D97-AF65-F5344CB8AC3E}">
        <p14:creationId xmlns:p14="http://schemas.microsoft.com/office/powerpoint/2010/main" val="928359903"/>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BB390-B73E-4812-940C-A2213C93E2DC}"/>
              </a:ext>
            </a:extLst>
          </p:cNvPr>
          <p:cNvSpPr>
            <a:spLocks noGrp="1"/>
          </p:cNvSpPr>
          <p:nvPr>
            <p:ph type="title"/>
          </p:nvPr>
        </p:nvSpPr>
        <p:spPr>
          <a:xfrm>
            <a:off x="455995" y="620428"/>
            <a:ext cx="11306469" cy="397545"/>
          </a:xfrm>
        </p:spPr>
        <p:txBody>
          <a:bodyPr/>
          <a:lstStyle/>
          <a:p>
            <a:r>
              <a:rPr lang="en-US" dirty="0">
                <a:solidFill>
                  <a:schemeClr val="accent2">
                    <a:lumMod val="60000"/>
                    <a:lumOff val="40000"/>
                  </a:schemeClr>
                </a:solidFill>
                <a:cs typeface="Segoe UI Semibold"/>
              </a:rPr>
              <a:t>Demonstration – v1/NPM:  Graph with a Depth of 2, with Caching</a:t>
            </a:r>
            <a:endParaRPr lang="en-US" dirty="0">
              <a:solidFill>
                <a:schemeClr val="accent2">
                  <a:lumMod val="60000"/>
                  <a:lumOff val="40000"/>
                </a:schemeClr>
              </a:solidFill>
            </a:endParaRPr>
          </a:p>
        </p:txBody>
      </p:sp>
      <p:sp>
        <p:nvSpPr>
          <p:cNvPr id="3" name="Text Placeholder 2">
            <a:extLst>
              <a:ext uri="{FF2B5EF4-FFF2-40B4-BE49-F238E27FC236}">
                <a16:creationId xmlns:a16="http://schemas.microsoft.com/office/drawing/2014/main" id="{AC3E1E3F-8E9B-4AA3-AFD9-4D7278053F9A}"/>
              </a:ext>
            </a:extLst>
          </p:cNvPr>
          <p:cNvSpPr>
            <a:spLocks noGrp="1"/>
          </p:cNvSpPr>
          <p:nvPr>
            <p:ph type="body" sz="quarter" idx="10"/>
          </p:nvPr>
        </p:nvSpPr>
        <p:spPr>
          <a:xfrm>
            <a:off x="455995" y="1922586"/>
            <a:ext cx="9384447" cy="1200329"/>
          </a:xfrm>
        </p:spPr>
        <p:txBody>
          <a:bodyPr vert="horz" wrap="square" lIns="0" tIns="0" rIns="0" bIns="0" rtlCol="0" anchor="t">
            <a:spAutoFit/>
          </a:bodyPr>
          <a:lstStyle/>
          <a:p>
            <a:pPr marL="280035" indent="-280035">
              <a:lnSpc>
                <a:spcPct val="150000"/>
              </a:lnSpc>
              <a:spcAft>
                <a:spcPts val="588"/>
              </a:spcAft>
              <a:buFont typeface="Arial,Sans-Serif" panose="020B0604020202020204" pitchFamily="34" charset="0"/>
            </a:pPr>
            <a:endParaRPr lang="en-US" dirty="0">
              <a:ea typeface="+mn-lt"/>
              <a:cs typeface="+mn-lt"/>
            </a:endParaRPr>
          </a:p>
          <a:p>
            <a:pPr marL="280035" indent="-280035">
              <a:lnSpc>
                <a:spcPct val="90000"/>
              </a:lnSpc>
              <a:spcAft>
                <a:spcPts val="588"/>
              </a:spcAft>
              <a:buFont typeface="Arial,Sans-Serif" panose="020B0604020202020204" pitchFamily="34" charset="0"/>
              <a:buChar char="•"/>
            </a:pPr>
            <a:endParaRPr lang="en-US" dirty="0">
              <a:ea typeface="+mn-lt"/>
              <a:cs typeface="+mn-lt"/>
            </a:endParaRPr>
          </a:p>
          <a:p>
            <a:pPr marL="335915" indent="-335915"/>
            <a:endParaRPr lang="en-US" dirty="0">
              <a:ea typeface="+mn-lt"/>
              <a:cs typeface="+mn-lt"/>
            </a:endParaRPr>
          </a:p>
        </p:txBody>
      </p:sp>
      <p:sp>
        <p:nvSpPr>
          <p:cNvPr id="4" name="TextBox 3">
            <a:extLst>
              <a:ext uri="{FF2B5EF4-FFF2-40B4-BE49-F238E27FC236}">
                <a16:creationId xmlns:a16="http://schemas.microsoft.com/office/drawing/2014/main" id="{40C999F7-4F4C-403D-A55C-E359CFC56B8B}"/>
              </a:ext>
            </a:extLst>
          </p:cNvPr>
          <p:cNvSpPr txBox="1"/>
          <p:nvPr/>
        </p:nvSpPr>
        <p:spPr>
          <a:xfrm>
            <a:off x="1721294" y="6058103"/>
            <a:ext cx="7921470" cy="849463"/>
          </a:xfrm>
          <a:prstGeom prst="rect">
            <a:avLst/>
          </a:prstGeom>
          <a:noFill/>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r>
              <a:rPr lang="en-US" sz="1800" dirty="0">
                <a:cs typeface="Segoe UI"/>
              </a:rPr>
              <a:t>Graph with a depth of 2 and </a:t>
            </a:r>
            <a:r>
              <a:rPr lang="en-US" sz="1800" b="1" dirty="0">
                <a:cs typeface="Segoe UI"/>
              </a:rPr>
              <a:t>caching</a:t>
            </a:r>
            <a:r>
              <a:rPr lang="en-US" sz="1800" dirty="0">
                <a:cs typeface="Segoe UI"/>
              </a:rPr>
              <a:t>.  Notice the </a:t>
            </a:r>
            <a:r>
              <a:rPr lang="en-US" sz="1800" b="1" dirty="0">
                <a:cs typeface="Segoe UI"/>
              </a:rPr>
              <a:t>speed improvement</a:t>
            </a:r>
            <a:r>
              <a:rPr lang="en-US" sz="1800" dirty="0">
                <a:cs typeface="Segoe UI"/>
              </a:rPr>
              <a:t>.</a:t>
            </a:r>
          </a:p>
          <a:p>
            <a:r>
              <a:rPr lang="en-US" sz="1800" dirty="0">
                <a:cs typeface="Segoe UI"/>
              </a:rPr>
              <a:t>This example used Azure Redis Cache from my (slow) home </a:t>
            </a:r>
            <a:r>
              <a:rPr lang="en-US" sz="1800" dirty="0" err="1">
                <a:cs typeface="Segoe UI"/>
              </a:rPr>
              <a:t>WiFi</a:t>
            </a:r>
            <a:r>
              <a:rPr lang="en-US" sz="1800" dirty="0">
                <a:cs typeface="Segoe UI"/>
              </a:rPr>
              <a:t> network.</a:t>
            </a:r>
          </a:p>
        </p:txBody>
      </p:sp>
      <p:sp>
        <p:nvSpPr>
          <p:cNvPr id="9" name="Rectangle 8">
            <a:extLst>
              <a:ext uri="{FF2B5EF4-FFF2-40B4-BE49-F238E27FC236}">
                <a16:creationId xmlns:a16="http://schemas.microsoft.com/office/drawing/2014/main" id="{E3743541-CC54-4122-901F-31E4C928C0B5}"/>
              </a:ext>
            </a:extLst>
          </p:cNvPr>
          <p:cNvSpPr/>
          <p:nvPr/>
        </p:nvSpPr>
        <p:spPr bwMode="auto">
          <a:xfrm>
            <a:off x="5667829" y="968829"/>
            <a:ext cx="914400"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C15BA176-C466-49D4-B33F-D61EDF0FB711}"/>
              </a:ext>
            </a:extLst>
          </p:cNvPr>
          <p:cNvSpPr/>
          <p:nvPr/>
        </p:nvSpPr>
        <p:spPr bwMode="auto">
          <a:xfrm>
            <a:off x="8432798" y="5417455"/>
            <a:ext cx="1807027"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a:extLst>
              <a:ext uri="{FF2B5EF4-FFF2-40B4-BE49-F238E27FC236}">
                <a16:creationId xmlns:a16="http://schemas.microsoft.com/office/drawing/2014/main" id="{34DBF81F-4274-4E2A-AAB7-489C7A6E6394}"/>
              </a:ext>
            </a:extLst>
          </p:cNvPr>
          <p:cNvSpPr/>
          <p:nvPr/>
        </p:nvSpPr>
        <p:spPr bwMode="auto">
          <a:xfrm>
            <a:off x="11442970" y="1188395"/>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a:extLst>
              <a:ext uri="{FF2B5EF4-FFF2-40B4-BE49-F238E27FC236}">
                <a16:creationId xmlns:a16="http://schemas.microsoft.com/office/drawing/2014/main" id="{9B6E6037-C806-4A4B-A60D-ABC4892E98B9}"/>
              </a:ext>
            </a:extLst>
          </p:cNvPr>
          <p:cNvSpPr/>
          <p:nvPr/>
        </p:nvSpPr>
        <p:spPr bwMode="auto">
          <a:xfrm>
            <a:off x="11370012" y="1139756"/>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a:extLst>
              <a:ext uri="{FF2B5EF4-FFF2-40B4-BE49-F238E27FC236}">
                <a16:creationId xmlns:a16="http://schemas.microsoft.com/office/drawing/2014/main" id="{CC43E833-D766-A25F-29EF-53FD6888759F}"/>
              </a:ext>
            </a:extLst>
          </p:cNvPr>
          <p:cNvPicPr>
            <a:picLocks noChangeAspect="1"/>
          </p:cNvPicPr>
          <p:nvPr/>
        </p:nvPicPr>
        <p:blipFill>
          <a:blip r:embed="rId2"/>
          <a:stretch>
            <a:fillRect/>
          </a:stretch>
        </p:blipFill>
        <p:spPr>
          <a:xfrm>
            <a:off x="1820411" y="1198544"/>
            <a:ext cx="6655613" cy="4832157"/>
          </a:xfrm>
          <a:prstGeom prst="rect">
            <a:avLst/>
          </a:prstGeom>
        </p:spPr>
      </p:pic>
    </p:spTree>
    <p:extLst>
      <p:ext uri="{BB962C8B-B14F-4D97-AF65-F5344CB8AC3E}">
        <p14:creationId xmlns:p14="http://schemas.microsoft.com/office/powerpoint/2010/main" val="3193424863"/>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BB390-B73E-4812-940C-A2213C93E2DC}"/>
              </a:ext>
            </a:extLst>
          </p:cNvPr>
          <p:cNvSpPr>
            <a:spLocks noGrp="1"/>
          </p:cNvSpPr>
          <p:nvPr>
            <p:ph type="title"/>
          </p:nvPr>
        </p:nvSpPr>
        <p:spPr>
          <a:xfrm>
            <a:off x="455995" y="620428"/>
            <a:ext cx="11306469" cy="397545"/>
          </a:xfrm>
        </p:spPr>
        <p:txBody>
          <a:bodyPr/>
          <a:lstStyle/>
          <a:p>
            <a:r>
              <a:rPr lang="en-US" dirty="0">
                <a:solidFill>
                  <a:schemeClr val="accent2">
                    <a:lumMod val="60000"/>
                    <a:lumOff val="40000"/>
                  </a:schemeClr>
                </a:solidFill>
                <a:cs typeface="Segoe UI Semibold"/>
              </a:rPr>
              <a:t>Presentation Outline</a:t>
            </a:r>
            <a:endParaRPr lang="en-US" dirty="0">
              <a:solidFill>
                <a:schemeClr val="accent2">
                  <a:lumMod val="60000"/>
                  <a:lumOff val="40000"/>
                </a:schemeClr>
              </a:solidFill>
            </a:endParaRPr>
          </a:p>
        </p:txBody>
      </p:sp>
      <p:sp>
        <p:nvSpPr>
          <p:cNvPr id="3" name="Text Placeholder 2">
            <a:extLst>
              <a:ext uri="{FF2B5EF4-FFF2-40B4-BE49-F238E27FC236}">
                <a16:creationId xmlns:a16="http://schemas.microsoft.com/office/drawing/2014/main" id="{AC3E1E3F-8E9B-4AA3-AFD9-4D7278053F9A}"/>
              </a:ext>
            </a:extLst>
          </p:cNvPr>
          <p:cNvSpPr>
            <a:spLocks noGrp="1"/>
          </p:cNvSpPr>
          <p:nvPr>
            <p:ph type="body" sz="quarter" idx="10"/>
          </p:nvPr>
        </p:nvSpPr>
        <p:spPr>
          <a:xfrm>
            <a:off x="455995" y="1922586"/>
            <a:ext cx="9384447" cy="1200329"/>
          </a:xfrm>
        </p:spPr>
        <p:txBody>
          <a:bodyPr vert="horz" wrap="square" lIns="0" tIns="0" rIns="0" bIns="0" rtlCol="0" anchor="t">
            <a:spAutoFit/>
          </a:bodyPr>
          <a:lstStyle/>
          <a:p>
            <a:pPr marL="280035" indent="-280035">
              <a:lnSpc>
                <a:spcPct val="150000"/>
              </a:lnSpc>
              <a:spcAft>
                <a:spcPts val="588"/>
              </a:spcAft>
              <a:buFont typeface="Arial,Sans-Serif" panose="020B0604020202020204" pitchFamily="34" charset="0"/>
            </a:pPr>
            <a:endParaRPr lang="en-US">
              <a:ea typeface="+mn-lt"/>
              <a:cs typeface="+mn-lt"/>
            </a:endParaRPr>
          </a:p>
          <a:p>
            <a:pPr marL="280035" indent="-280035">
              <a:lnSpc>
                <a:spcPct val="90000"/>
              </a:lnSpc>
              <a:spcAft>
                <a:spcPts val="588"/>
              </a:spcAft>
              <a:buFont typeface="Arial,Sans-Serif" panose="020B0604020202020204" pitchFamily="34" charset="0"/>
              <a:buChar char="•"/>
            </a:pPr>
            <a:endParaRPr lang="en-US">
              <a:ea typeface="+mn-lt"/>
              <a:cs typeface="+mn-lt"/>
            </a:endParaRPr>
          </a:p>
          <a:p>
            <a:pPr marL="335915" indent="-335915"/>
            <a:endParaRPr lang="en-US">
              <a:ea typeface="+mn-lt"/>
              <a:cs typeface="+mn-lt"/>
            </a:endParaRPr>
          </a:p>
        </p:txBody>
      </p:sp>
      <p:sp>
        <p:nvSpPr>
          <p:cNvPr id="4" name="TextBox 3">
            <a:extLst>
              <a:ext uri="{FF2B5EF4-FFF2-40B4-BE49-F238E27FC236}">
                <a16:creationId xmlns:a16="http://schemas.microsoft.com/office/drawing/2014/main" id="{40C999F7-4F4C-403D-A55C-E359CFC56B8B}"/>
              </a:ext>
            </a:extLst>
          </p:cNvPr>
          <p:cNvSpPr txBox="1"/>
          <p:nvPr/>
        </p:nvSpPr>
        <p:spPr>
          <a:xfrm>
            <a:off x="1007165" y="1469630"/>
            <a:ext cx="10081178" cy="4604337"/>
          </a:xfrm>
          <a:prstGeom prst="rect">
            <a:avLst/>
          </a:prstGeom>
          <a:noFill/>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a:buFont typeface="Arial" panose="020B0604020202020204" pitchFamily="34" charset="0"/>
              <a:buChar char="•"/>
            </a:pPr>
            <a:r>
              <a:rPr lang="en-US" sz="2000" dirty="0">
                <a:cs typeface="Segoe UI"/>
              </a:rPr>
              <a:t> </a:t>
            </a:r>
            <a:r>
              <a:rPr lang="en-US" sz="2000" b="1" dirty="0">
                <a:cs typeface="Segoe UI"/>
              </a:rPr>
              <a:t>Influences</a:t>
            </a:r>
            <a:endParaRPr lang="en-US" sz="2000" dirty="0">
              <a:cs typeface="Segoe UI"/>
            </a:endParaRPr>
          </a:p>
          <a:p>
            <a:pPr lvl="1">
              <a:buFont typeface="Arial" panose="020B0604020202020204" pitchFamily="34" charset="0"/>
              <a:buChar char="•"/>
            </a:pPr>
            <a:r>
              <a:rPr lang="en-US" sz="2000" dirty="0">
                <a:cs typeface="Segoe UI"/>
              </a:rPr>
              <a:t>  Real-world Use Cases</a:t>
            </a:r>
          </a:p>
          <a:p>
            <a:pPr lvl="1">
              <a:buFont typeface="Arial" panose="020B0604020202020204" pitchFamily="34" charset="0"/>
              <a:buChar char="•"/>
            </a:pPr>
            <a:r>
              <a:rPr lang="en-US" sz="2000" dirty="0">
                <a:cs typeface="Segoe UI"/>
              </a:rPr>
              <a:t>  Previous </a:t>
            </a:r>
            <a:r>
              <a:rPr lang="en-US" sz="2000" dirty="0" err="1">
                <a:cs typeface="Segoe UI"/>
              </a:rPr>
              <a:t>CosmosDB</a:t>
            </a:r>
            <a:r>
              <a:rPr lang="en-US" sz="2000" dirty="0">
                <a:cs typeface="Segoe UI"/>
              </a:rPr>
              <a:t> Live TV Sessions</a:t>
            </a:r>
          </a:p>
          <a:p>
            <a:pPr lvl="1">
              <a:buFont typeface="Arial" panose="020B0604020202020204" pitchFamily="34" charset="0"/>
              <a:buChar char="•"/>
            </a:pPr>
            <a:r>
              <a:rPr lang="en-US" sz="2000" dirty="0">
                <a:cs typeface="Segoe UI"/>
              </a:rPr>
              <a:t>  LinkedIn / </a:t>
            </a:r>
            <a:r>
              <a:rPr lang="en-US" sz="2000" dirty="0" err="1">
                <a:cs typeface="Segoe UI"/>
              </a:rPr>
              <a:t>LIquid</a:t>
            </a:r>
            <a:r>
              <a:rPr lang="en-US" sz="2000" dirty="0">
                <a:cs typeface="Segoe UI"/>
              </a:rPr>
              <a:t>,</a:t>
            </a:r>
            <a:endParaRPr lang="en-US" sz="1400" dirty="0">
              <a:cs typeface="Segoe UI"/>
            </a:endParaRPr>
          </a:p>
          <a:p>
            <a:pPr>
              <a:buFont typeface="Arial" panose="020B0604020202020204" pitchFamily="34" charset="0"/>
              <a:buChar char="•"/>
            </a:pPr>
            <a:endParaRPr lang="en-US" sz="2000" dirty="0">
              <a:cs typeface="Segoe UI"/>
            </a:endParaRPr>
          </a:p>
          <a:p>
            <a:pPr>
              <a:buFont typeface="Arial" panose="020B0604020202020204" pitchFamily="34" charset="0"/>
              <a:buChar char="•"/>
            </a:pPr>
            <a:r>
              <a:rPr lang="en-US" sz="2000" dirty="0">
                <a:cs typeface="Segoe UI"/>
              </a:rPr>
              <a:t>   </a:t>
            </a:r>
            <a:r>
              <a:rPr lang="en-US" sz="2000" b="1" dirty="0">
                <a:cs typeface="Segoe UI"/>
              </a:rPr>
              <a:t>Perception</a:t>
            </a:r>
            <a:r>
              <a:rPr lang="en-US" sz="2000" dirty="0">
                <a:cs typeface="Segoe UI"/>
              </a:rPr>
              <a:t>: How you See the Problem often determines your solution</a:t>
            </a:r>
          </a:p>
          <a:p>
            <a:pPr lvl="1">
              <a:buFont typeface="Arial" panose="020B0604020202020204" pitchFamily="34" charset="0"/>
              <a:buChar char="•"/>
            </a:pPr>
            <a:r>
              <a:rPr lang="en-US" sz="2000" dirty="0">
                <a:cs typeface="Segoe UI"/>
              </a:rPr>
              <a:t>  Sample Database Diagrams</a:t>
            </a:r>
          </a:p>
          <a:p>
            <a:pPr lvl="1">
              <a:buFont typeface="Arial" panose="020B0604020202020204" pitchFamily="34" charset="0"/>
              <a:buChar char="•"/>
            </a:pPr>
            <a:r>
              <a:rPr lang="en-US" sz="2000" dirty="0">
                <a:cs typeface="Segoe UI"/>
              </a:rPr>
              <a:t>  Types of Databases </a:t>
            </a:r>
          </a:p>
          <a:p>
            <a:pPr>
              <a:buFont typeface="Arial" panose="020B0604020202020204" pitchFamily="34" charset="0"/>
              <a:buChar char="•"/>
            </a:pPr>
            <a:endParaRPr lang="en-US" sz="2000" dirty="0">
              <a:cs typeface="Segoe UI"/>
            </a:endParaRPr>
          </a:p>
          <a:p>
            <a:pPr>
              <a:buFont typeface="Arial" panose="020B0604020202020204" pitchFamily="34" charset="0"/>
              <a:buChar char="•"/>
            </a:pPr>
            <a:r>
              <a:rPr lang="en-US" sz="2000" dirty="0">
                <a:cs typeface="Segoe UI"/>
              </a:rPr>
              <a:t>   </a:t>
            </a:r>
            <a:r>
              <a:rPr lang="en-US" sz="2000" b="1" dirty="0">
                <a:cs typeface="Segoe UI"/>
              </a:rPr>
              <a:t>Think Differently</a:t>
            </a:r>
            <a:r>
              <a:rPr lang="en-US" sz="2000" dirty="0">
                <a:cs typeface="Segoe UI"/>
              </a:rPr>
              <a:t>: Why another Graph Implementation?</a:t>
            </a:r>
          </a:p>
          <a:p>
            <a:pPr>
              <a:buFont typeface="Arial" panose="020B0604020202020204" pitchFamily="34" charset="0"/>
              <a:buChar char="•"/>
            </a:pPr>
            <a:endParaRPr lang="en-US" sz="2000" dirty="0">
              <a:cs typeface="Segoe UI"/>
            </a:endParaRPr>
          </a:p>
          <a:p>
            <a:pPr>
              <a:buFont typeface="Arial" panose="020B0604020202020204" pitchFamily="34" charset="0"/>
              <a:buChar char="•"/>
            </a:pPr>
            <a:r>
              <a:rPr lang="en-US" sz="2000" dirty="0">
                <a:cs typeface="Segoe UI"/>
              </a:rPr>
              <a:t>   </a:t>
            </a:r>
            <a:r>
              <a:rPr lang="en-US" sz="2000" b="1" dirty="0">
                <a:cs typeface="Segoe UI"/>
              </a:rPr>
              <a:t>Design</a:t>
            </a:r>
          </a:p>
          <a:p>
            <a:pPr>
              <a:buFont typeface="Arial" panose="020B0604020202020204" pitchFamily="34" charset="0"/>
              <a:buChar char="•"/>
            </a:pPr>
            <a:endParaRPr lang="en-US" sz="2000" dirty="0">
              <a:cs typeface="Segoe UI"/>
            </a:endParaRPr>
          </a:p>
          <a:p>
            <a:pPr>
              <a:buFont typeface="Arial" panose="020B0604020202020204" pitchFamily="34" charset="0"/>
              <a:buChar char="•"/>
            </a:pPr>
            <a:r>
              <a:rPr lang="en-US" sz="2000" dirty="0">
                <a:cs typeface="Segoe UI"/>
              </a:rPr>
              <a:t>   </a:t>
            </a:r>
            <a:r>
              <a:rPr lang="en-US" sz="2000" b="1" dirty="0">
                <a:cs typeface="Segoe UI"/>
              </a:rPr>
              <a:t>Demonstration</a:t>
            </a:r>
            <a:r>
              <a:rPr lang="en-US" sz="2000" dirty="0">
                <a:cs typeface="Segoe UI"/>
              </a:rPr>
              <a:t> of the Reference Application</a:t>
            </a:r>
          </a:p>
        </p:txBody>
      </p:sp>
      <p:sp>
        <p:nvSpPr>
          <p:cNvPr id="9" name="Rectangle 8">
            <a:extLst>
              <a:ext uri="{FF2B5EF4-FFF2-40B4-BE49-F238E27FC236}">
                <a16:creationId xmlns:a16="http://schemas.microsoft.com/office/drawing/2014/main" id="{E3743541-CC54-4122-901F-31E4C928C0B5}"/>
              </a:ext>
            </a:extLst>
          </p:cNvPr>
          <p:cNvSpPr/>
          <p:nvPr/>
        </p:nvSpPr>
        <p:spPr bwMode="auto">
          <a:xfrm>
            <a:off x="5667829" y="968829"/>
            <a:ext cx="914400"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C15BA176-C466-49D4-B33F-D61EDF0FB711}"/>
              </a:ext>
            </a:extLst>
          </p:cNvPr>
          <p:cNvSpPr/>
          <p:nvPr/>
        </p:nvSpPr>
        <p:spPr bwMode="auto">
          <a:xfrm>
            <a:off x="8432798" y="5417455"/>
            <a:ext cx="1807027"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a:extLst>
              <a:ext uri="{FF2B5EF4-FFF2-40B4-BE49-F238E27FC236}">
                <a16:creationId xmlns:a16="http://schemas.microsoft.com/office/drawing/2014/main" id="{34DBF81F-4274-4E2A-AAB7-489C7A6E6394}"/>
              </a:ext>
            </a:extLst>
          </p:cNvPr>
          <p:cNvSpPr/>
          <p:nvPr/>
        </p:nvSpPr>
        <p:spPr bwMode="auto">
          <a:xfrm>
            <a:off x="11442970" y="1188395"/>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a:extLst>
              <a:ext uri="{FF2B5EF4-FFF2-40B4-BE49-F238E27FC236}">
                <a16:creationId xmlns:a16="http://schemas.microsoft.com/office/drawing/2014/main" id="{9B6E6037-C806-4A4B-A60D-ABC4892E98B9}"/>
              </a:ext>
            </a:extLst>
          </p:cNvPr>
          <p:cNvSpPr/>
          <p:nvPr/>
        </p:nvSpPr>
        <p:spPr bwMode="auto">
          <a:xfrm>
            <a:off x="11370012" y="1139756"/>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692329578"/>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BB390-B73E-4812-940C-A2213C93E2DC}"/>
              </a:ext>
            </a:extLst>
          </p:cNvPr>
          <p:cNvSpPr>
            <a:spLocks noGrp="1"/>
          </p:cNvSpPr>
          <p:nvPr>
            <p:ph type="title"/>
          </p:nvPr>
        </p:nvSpPr>
        <p:spPr>
          <a:xfrm>
            <a:off x="455995" y="620428"/>
            <a:ext cx="11306469" cy="367858"/>
          </a:xfrm>
        </p:spPr>
        <p:txBody>
          <a:bodyPr/>
          <a:lstStyle/>
          <a:p>
            <a:r>
              <a:rPr lang="en-US" sz="2400" dirty="0">
                <a:solidFill>
                  <a:schemeClr val="accent2">
                    <a:lumMod val="60000"/>
                    <a:lumOff val="40000"/>
                  </a:schemeClr>
                </a:solidFill>
                <a:cs typeface="Segoe UI Semibold"/>
              </a:rPr>
              <a:t>Demonstration – v1/NPM:  Author-to-Library Graph using the Triple tag values</a:t>
            </a:r>
            <a:endParaRPr lang="en-US" sz="2400" dirty="0">
              <a:solidFill>
                <a:schemeClr val="accent2">
                  <a:lumMod val="60000"/>
                  <a:lumOff val="40000"/>
                </a:schemeClr>
              </a:solidFill>
            </a:endParaRPr>
          </a:p>
        </p:txBody>
      </p:sp>
      <p:sp>
        <p:nvSpPr>
          <p:cNvPr id="3" name="Text Placeholder 2">
            <a:extLst>
              <a:ext uri="{FF2B5EF4-FFF2-40B4-BE49-F238E27FC236}">
                <a16:creationId xmlns:a16="http://schemas.microsoft.com/office/drawing/2014/main" id="{AC3E1E3F-8E9B-4AA3-AFD9-4D7278053F9A}"/>
              </a:ext>
            </a:extLst>
          </p:cNvPr>
          <p:cNvSpPr>
            <a:spLocks noGrp="1"/>
          </p:cNvSpPr>
          <p:nvPr>
            <p:ph type="body" sz="quarter" idx="10"/>
          </p:nvPr>
        </p:nvSpPr>
        <p:spPr>
          <a:xfrm>
            <a:off x="455995" y="1922586"/>
            <a:ext cx="9384447" cy="1200329"/>
          </a:xfrm>
        </p:spPr>
        <p:txBody>
          <a:bodyPr vert="horz" wrap="square" lIns="0" tIns="0" rIns="0" bIns="0" rtlCol="0" anchor="t">
            <a:spAutoFit/>
          </a:bodyPr>
          <a:lstStyle/>
          <a:p>
            <a:pPr marL="280035" indent="-280035">
              <a:lnSpc>
                <a:spcPct val="150000"/>
              </a:lnSpc>
              <a:spcAft>
                <a:spcPts val="588"/>
              </a:spcAft>
              <a:buFont typeface="Arial,Sans-Serif" panose="020B0604020202020204" pitchFamily="34" charset="0"/>
            </a:pPr>
            <a:endParaRPr lang="en-US" dirty="0">
              <a:ea typeface="+mn-lt"/>
              <a:cs typeface="+mn-lt"/>
            </a:endParaRPr>
          </a:p>
          <a:p>
            <a:pPr marL="280035" indent="-280035">
              <a:lnSpc>
                <a:spcPct val="90000"/>
              </a:lnSpc>
              <a:spcAft>
                <a:spcPts val="588"/>
              </a:spcAft>
              <a:buFont typeface="Arial,Sans-Serif" panose="020B0604020202020204" pitchFamily="34" charset="0"/>
              <a:buChar char="•"/>
            </a:pPr>
            <a:endParaRPr lang="en-US" dirty="0">
              <a:ea typeface="+mn-lt"/>
              <a:cs typeface="+mn-lt"/>
            </a:endParaRPr>
          </a:p>
          <a:p>
            <a:pPr marL="335915" indent="-335915"/>
            <a:endParaRPr lang="en-US" dirty="0">
              <a:ea typeface="+mn-lt"/>
              <a:cs typeface="+mn-lt"/>
            </a:endParaRPr>
          </a:p>
        </p:txBody>
      </p:sp>
      <p:sp>
        <p:nvSpPr>
          <p:cNvPr id="9" name="Rectangle 8">
            <a:extLst>
              <a:ext uri="{FF2B5EF4-FFF2-40B4-BE49-F238E27FC236}">
                <a16:creationId xmlns:a16="http://schemas.microsoft.com/office/drawing/2014/main" id="{E3743541-CC54-4122-901F-31E4C928C0B5}"/>
              </a:ext>
            </a:extLst>
          </p:cNvPr>
          <p:cNvSpPr/>
          <p:nvPr/>
        </p:nvSpPr>
        <p:spPr bwMode="auto">
          <a:xfrm>
            <a:off x="5667829" y="968829"/>
            <a:ext cx="914400"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C15BA176-C466-49D4-B33F-D61EDF0FB711}"/>
              </a:ext>
            </a:extLst>
          </p:cNvPr>
          <p:cNvSpPr/>
          <p:nvPr/>
        </p:nvSpPr>
        <p:spPr bwMode="auto">
          <a:xfrm>
            <a:off x="8432798" y="5417455"/>
            <a:ext cx="1807027"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a:extLst>
              <a:ext uri="{FF2B5EF4-FFF2-40B4-BE49-F238E27FC236}">
                <a16:creationId xmlns:a16="http://schemas.microsoft.com/office/drawing/2014/main" id="{34DBF81F-4274-4E2A-AAB7-489C7A6E6394}"/>
              </a:ext>
            </a:extLst>
          </p:cNvPr>
          <p:cNvSpPr/>
          <p:nvPr/>
        </p:nvSpPr>
        <p:spPr bwMode="auto">
          <a:xfrm>
            <a:off x="11442970" y="1188395"/>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a:extLst>
              <a:ext uri="{FF2B5EF4-FFF2-40B4-BE49-F238E27FC236}">
                <a16:creationId xmlns:a16="http://schemas.microsoft.com/office/drawing/2014/main" id="{9B6E6037-C806-4A4B-A60D-ABC4892E98B9}"/>
              </a:ext>
            </a:extLst>
          </p:cNvPr>
          <p:cNvSpPr/>
          <p:nvPr/>
        </p:nvSpPr>
        <p:spPr bwMode="auto">
          <a:xfrm>
            <a:off x="11370012" y="1139756"/>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 name="TextBox 7">
            <a:extLst>
              <a:ext uri="{FF2B5EF4-FFF2-40B4-BE49-F238E27FC236}">
                <a16:creationId xmlns:a16="http://schemas.microsoft.com/office/drawing/2014/main" id="{3C71BB55-2C58-385D-2A49-2285013546FD}"/>
              </a:ext>
            </a:extLst>
          </p:cNvPr>
          <p:cNvSpPr txBox="1"/>
          <p:nvPr/>
        </p:nvSpPr>
        <p:spPr>
          <a:xfrm>
            <a:off x="455995" y="1619794"/>
            <a:ext cx="3677093" cy="4467497"/>
          </a:xfrm>
          <a:prstGeom prst="rect">
            <a:avLst/>
          </a:prstGeom>
          <a:noFill/>
        </p:spPr>
        <p:txBody>
          <a:bodyPr wrap="square" lIns="0" tIns="0" rIns="0" bIns="0" rtlCol="0">
            <a:spAutoFit/>
          </a:bodyPr>
          <a:lstStyle/>
          <a:p>
            <a:pPr algn="l"/>
            <a:endParaRPr lang="en-US" sz="2000" dirty="0" err="1"/>
          </a:p>
        </p:txBody>
      </p:sp>
      <p:pic>
        <p:nvPicPr>
          <p:cNvPr id="11" name="Picture 10">
            <a:extLst>
              <a:ext uri="{FF2B5EF4-FFF2-40B4-BE49-F238E27FC236}">
                <a16:creationId xmlns:a16="http://schemas.microsoft.com/office/drawing/2014/main" id="{34FCE51F-FD35-E824-1BE6-706517E787F9}"/>
              </a:ext>
            </a:extLst>
          </p:cNvPr>
          <p:cNvPicPr>
            <a:picLocks noChangeAspect="1"/>
          </p:cNvPicPr>
          <p:nvPr/>
        </p:nvPicPr>
        <p:blipFill>
          <a:blip r:embed="rId2"/>
          <a:stretch>
            <a:fillRect/>
          </a:stretch>
        </p:blipFill>
        <p:spPr>
          <a:xfrm>
            <a:off x="495584" y="1669566"/>
            <a:ext cx="4575338" cy="4015389"/>
          </a:xfrm>
          <a:prstGeom prst="rect">
            <a:avLst/>
          </a:prstGeom>
        </p:spPr>
      </p:pic>
      <p:pic>
        <p:nvPicPr>
          <p:cNvPr id="5" name="Picture 4">
            <a:extLst>
              <a:ext uri="{FF2B5EF4-FFF2-40B4-BE49-F238E27FC236}">
                <a16:creationId xmlns:a16="http://schemas.microsoft.com/office/drawing/2014/main" id="{C3EA5294-E918-F77A-1CBF-1BCD909CE45E}"/>
              </a:ext>
            </a:extLst>
          </p:cNvPr>
          <p:cNvPicPr>
            <a:picLocks noChangeAspect="1"/>
          </p:cNvPicPr>
          <p:nvPr/>
        </p:nvPicPr>
        <p:blipFill>
          <a:blip r:embed="rId3"/>
          <a:stretch>
            <a:fillRect/>
          </a:stretch>
        </p:blipFill>
        <p:spPr>
          <a:xfrm>
            <a:off x="5667829" y="1308371"/>
            <a:ext cx="6126630" cy="4692334"/>
          </a:xfrm>
          <a:prstGeom prst="rect">
            <a:avLst/>
          </a:prstGeom>
        </p:spPr>
      </p:pic>
      <p:sp>
        <p:nvSpPr>
          <p:cNvPr id="6" name="TextBox 5">
            <a:extLst>
              <a:ext uri="{FF2B5EF4-FFF2-40B4-BE49-F238E27FC236}">
                <a16:creationId xmlns:a16="http://schemas.microsoft.com/office/drawing/2014/main" id="{EC25D64E-73C4-7EF5-C96F-59652143D97B}"/>
              </a:ext>
            </a:extLst>
          </p:cNvPr>
          <p:cNvSpPr txBox="1"/>
          <p:nvPr/>
        </p:nvSpPr>
        <p:spPr>
          <a:xfrm>
            <a:off x="1734589" y="6373091"/>
            <a:ext cx="8030095" cy="307777"/>
          </a:xfrm>
          <a:prstGeom prst="rect">
            <a:avLst/>
          </a:prstGeom>
          <a:noFill/>
        </p:spPr>
        <p:txBody>
          <a:bodyPr wrap="square" lIns="0" tIns="0" rIns="0" bIns="0" rtlCol="0">
            <a:spAutoFit/>
          </a:bodyPr>
          <a:lstStyle/>
          <a:p>
            <a:pPr algn="ctr"/>
            <a:r>
              <a:rPr lang="en-US" sz="2000" dirty="0"/>
              <a:t>Graph, from tags, showing the Libraries authored by TJ </a:t>
            </a:r>
            <a:r>
              <a:rPr lang="en-US" sz="2000" dirty="0" err="1"/>
              <a:t>Holowaychuk</a:t>
            </a:r>
            <a:endParaRPr lang="en-US" sz="2000" dirty="0"/>
          </a:p>
        </p:txBody>
      </p:sp>
    </p:spTree>
    <p:extLst>
      <p:ext uri="{BB962C8B-B14F-4D97-AF65-F5344CB8AC3E}">
        <p14:creationId xmlns:p14="http://schemas.microsoft.com/office/powerpoint/2010/main" val="141930576"/>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BB390-B73E-4812-940C-A2213C93E2DC}"/>
              </a:ext>
            </a:extLst>
          </p:cNvPr>
          <p:cNvSpPr>
            <a:spLocks noGrp="1"/>
          </p:cNvSpPr>
          <p:nvPr>
            <p:ph type="title"/>
          </p:nvPr>
        </p:nvSpPr>
        <p:spPr>
          <a:xfrm>
            <a:off x="455995" y="620428"/>
            <a:ext cx="11306469" cy="397545"/>
          </a:xfrm>
        </p:spPr>
        <p:txBody>
          <a:bodyPr/>
          <a:lstStyle/>
          <a:p>
            <a:r>
              <a:rPr lang="en-US" dirty="0">
                <a:solidFill>
                  <a:schemeClr val="accent2">
                    <a:lumMod val="60000"/>
                    <a:lumOff val="40000"/>
                  </a:schemeClr>
                </a:solidFill>
                <a:cs typeface="Segoe UI Semibold"/>
              </a:rPr>
              <a:t>Demonstration – v2/IMDB:  Graph and JVM Statistics</a:t>
            </a:r>
            <a:endParaRPr lang="en-US" dirty="0">
              <a:solidFill>
                <a:schemeClr val="accent2">
                  <a:lumMod val="60000"/>
                  <a:lumOff val="40000"/>
                </a:schemeClr>
              </a:solidFill>
            </a:endParaRPr>
          </a:p>
        </p:txBody>
      </p:sp>
      <p:sp>
        <p:nvSpPr>
          <p:cNvPr id="3" name="Text Placeholder 2">
            <a:extLst>
              <a:ext uri="{FF2B5EF4-FFF2-40B4-BE49-F238E27FC236}">
                <a16:creationId xmlns:a16="http://schemas.microsoft.com/office/drawing/2014/main" id="{AC3E1E3F-8E9B-4AA3-AFD9-4D7278053F9A}"/>
              </a:ext>
            </a:extLst>
          </p:cNvPr>
          <p:cNvSpPr>
            <a:spLocks noGrp="1"/>
          </p:cNvSpPr>
          <p:nvPr>
            <p:ph type="body" sz="quarter" idx="10"/>
          </p:nvPr>
        </p:nvSpPr>
        <p:spPr>
          <a:xfrm>
            <a:off x="455995" y="1922586"/>
            <a:ext cx="9384447" cy="661720"/>
          </a:xfrm>
        </p:spPr>
        <p:txBody>
          <a:bodyPr vert="horz" wrap="square" lIns="0" tIns="0" rIns="0" bIns="0" rtlCol="0" anchor="t">
            <a:spAutoFit/>
          </a:bodyPr>
          <a:lstStyle/>
          <a:p>
            <a:pPr marL="280035" indent="-280035">
              <a:lnSpc>
                <a:spcPct val="90000"/>
              </a:lnSpc>
              <a:spcAft>
                <a:spcPts val="588"/>
              </a:spcAft>
              <a:buFont typeface="Arial,Sans-Serif" panose="020B0604020202020204" pitchFamily="34" charset="0"/>
              <a:buChar char="•"/>
            </a:pPr>
            <a:endParaRPr lang="en-US" dirty="0">
              <a:ea typeface="+mn-lt"/>
              <a:cs typeface="+mn-lt"/>
            </a:endParaRPr>
          </a:p>
          <a:p>
            <a:pPr marL="335915" indent="-335915"/>
            <a:endParaRPr lang="en-US" dirty="0">
              <a:ea typeface="+mn-lt"/>
              <a:cs typeface="+mn-lt"/>
            </a:endParaRPr>
          </a:p>
        </p:txBody>
      </p:sp>
      <p:sp>
        <p:nvSpPr>
          <p:cNvPr id="9" name="Rectangle 8">
            <a:extLst>
              <a:ext uri="{FF2B5EF4-FFF2-40B4-BE49-F238E27FC236}">
                <a16:creationId xmlns:a16="http://schemas.microsoft.com/office/drawing/2014/main" id="{E3743541-CC54-4122-901F-31E4C928C0B5}"/>
              </a:ext>
            </a:extLst>
          </p:cNvPr>
          <p:cNvSpPr/>
          <p:nvPr/>
        </p:nvSpPr>
        <p:spPr bwMode="auto">
          <a:xfrm>
            <a:off x="5667829" y="968829"/>
            <a:ext cx="914400"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C15BA176-C466-49D4-B33F-D61EDF0FB711}"/>
              </a:ext>
            </a:extLst>
          </p:cNvPr>
          <p:cNvSpPr/>
          <p:nvPr/>
        </p:nvSpPr>
        <p:spPr bwMode="auto">
          <a:xfrm>
            <a:off x="8432798" y="5417455"/>
            <a:ext cx="1807027"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a:extLst>
              <a:ext uri="{FF2B5EF4-FFF2-40B4-BE49-F238E27FC236}">
                <a16:creationId xmlns:a16="http://schemas.microsoft.com/office/drawing/2014/main" id="{34DBF81F-4274-4E2A-AAB7-489C7A6E6394}"/>
              </a:ext>
            </a:extLst>
          </p:cNvPr>
          <p:cNvSpPr/>
          <p:nvPr/>
        </p:nvSpPr>
        <p:spPr bwMode="auto">
          <a:xfrm>
            <a:off x="11442970" y="1188395"/>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a:extLst>
              <a:ext uri="{FF2B5EF4-FFF2-40B4-BE49-F238E27FC236}">
                <a16:creationId xmlns:a16="http://schemas.microsoft.com/office/drawing/2014/main" id="{9B6E6037-C806-4A4B-A60D-ABC4892E98B9}"/>
              </a:ext>
            </a:extLst>
          </p:cNvPr>
          <p:cNvSpPr/>
          <p:nvPr/>
        </p:nvSpPr>
        <p:spPr bwMode="auto">
          <a:xfrm>
            <a:off x="11370012" y="1139756"/>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2">
            <a:extLst>
              <a:ext uri="{FF2B5EF4-FFF2-40B4-BE49-F238E27FC236}">
                <a16:creationId xmlns:a16="http://schemas.microsoft.com/office/drawing/2014/main" id="{6C151D5B-1913-5723-931B-86DEAECAFE15}"/>
              </a:ext>
            </a:extLst>
          </p:cNvPr>
          <p:cNvSpPr>
            <a:spLocks noChangeArrowheads="1"/>
          </p:cNvSpPr>
          <p:nvPr/>
        </p:nvSpPr>
        <p:spPr bwMode="auto">
          <a:xfrm>
            <a:off x="-52252" y="6143854"/>
            <a:ext cx="12153681" cy="30777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ctr" defTabSz="914400" eaLnBrk="0" fontAlgn="base" hangingPunct="0">
              <a:spcBef>
                <a:spcPct val="0"/>
              </a:spcBef>
              <a:spcAft>
                <a:spcPct val="0"/>
              </a:spcAft>
            </a:pPr>
            <a:r>
              <a:rPr kumimoji="0" lang="en-US" altLang="en-US" sz="1400" b="0" i="0" u="none" strike="noStrike" cap="none" normalizeH="0" baseline="0" dirty="0">
                <a:ln>
                  <a:noFill/>
                </a:ln>
                <a:solidFill>
                  <a:srgbClr val="000000"/>
                </a:solidFill>
                <a:effectLst/>
                <a:latin typeface="JetBrains Mono"/>
              </a:rPr>
              <a:t>Query the size and JVM memory-consumption of the graph.   This query typically takes 0 to 1 </a:t>
            </a:r>
            <a:r>
              <a:rPr kumimoji="0" lang="en-US" altLang="en-US" sz="1400" b="0" i="0" u="none" strike="noStrike" cap="none" normalizeH="0" baseline="0" dirty="0" err="1">
                <a:ln>
                  <a:noFill/>
                </a:ln>
                <a:solidFill>
                  <a:srgbClr val="000000"/>
                </a:solidFill>
                <a:effectLst/>
                <a:latin typeface="JetBrains Mono"/>
              </a:rPr>
              <a:t>ms.</a:t>
            </a:r>
            <a:endParaRPr kumimoji="0" lang="en-US" altLang="en-US" sz="1400" u="none" strike="noStrike" cap="none" normalizeH="0" baseline="0" dirty="0">
              <a:ln>
                <a:noFill/>
              </a:ln>
              <a:solidFill>
                <a:schemeClr val="tx1"/>
              </a:solidFill>
              <a:effectLst/>
              <a:latin typeface="Arial" panose="020B0604020202020204" pitchFamily="34" charset="0"/>
            </a:endParaRPr>
          </a:p>
        </p:txBody>
      </p:sp>
      <p:pic>
        <p:nvPicPr>
          <p:cNvPr id="6" name="Picture 5">
            <a:extLst>
              <a:ext uri="{FF2B5EF4-FFF2-40B4-BE49-F238E27FC236}">
                <a16:creationId xmlns:a16="http://schemas.microsoft.com/office/drawing/2014/main" id="{5DEC7BCE-43C2-9260-D3C3-8B760E05B44B}"/>
              </a:ext>
            </a:extLst>
          </p:cNvPr>
          <p:cNvPicPr>
            <a:picLocks noChangeAspect="1"/>
          </p:cNvPicPr>
          <p:nvPr/>
        </p:nvPicPr>
        <p:blipFill>
          <a:blip r:embed="rId2"/>
          <a:stretch>
            <a:fillRect/>
          </a:stretch>
        </p:blipFill>
        <p:spPr>
          <a:xfrm>
            <a:off x="1869661" y="1259731"/>
            <a:ext cx="8452678" cy="4797011"/>
          </a:xfrm>
          <a:prstGeom prst="rect">
            <a:avLst/>
          </a:prstGeom>
        </p:spPr>
      </p:pic>
    </p:spTree>
    <p:extLst>
      <p:ext uri="{BB962C8B-B14F-4D97-AF65-F5344CB8AC3E}">
        <p14:creationId xmlns:p14="http://schemas.microsoft.com/office/powerpoint/2010/main" val="2291909053"/>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BB390-B73E-4812-940C-A2213C93E2DC}"/>
              </a:ext>
            </a:extLst>
          </p:cNvPr>
          <p:cNvSpPr>
            <a:spLocks noGrp="1"/>
          </p:cNvSpPr>
          <p:nvPr>
            <p:ph type="title"/>
          </p:nvPr>
        </p:nvSpPr>
        <p:spPr>
          <a:xfrm>
            <a:off x="455995" y="620428"/>
            <a:ext cx="11306469" cy="397545"/>
          </a:xfrm>
        </p:spPr>
        <p:txBody>
          <a:bodyPr/>
          <a:lstStyle/>
          <a:p>
            <a:r>
              <a:rPr lang="en-US" dirty="0">
                <a:solidFill>
                  <a:schemeClr val="accent2">
                    <a:lumMod val="60000"/>
                    <a:lumOff val="40000"/>
                  </a:schemeClr>
                </a:solidFill>
                <a:cs typeface="Segoe UI Semibold"/>
              </a:rPr>
              <a:t>Demonstration – v2/IMDB:  Graph and JVM Statistics</a:t>
            </a:r>
            <a:endParaRPr lang="en-US" dirty="0">
              <a:solidFill>
                <a:schemeClr val="accent2">
                  <a:lumMod val="60000"/>
                  <a:lumOff val="40000"/>
                </a:schemeClr>
              </a:solidFill>
            </a:endParaRPr>
          </a:p>
        </p:txBody>
      </p:sp>
      <p:sp>
        <p:nvSpPr>
          <p:cNvPr id="3" name="Text Placeholder 2">
            <a:extLst>
              <a:ext uri="{FF2B5EF4-FFF2-40B4-BE49-F238E27FC236}">
                <a16:creationId xmlns:a16="http://schemas.microsoft.com/office/drawing/2014/main" id="{AC3E1E3F-8E9B-4AA3-AFD9-4D7278053F9A}"/>
              </a:ext>
            </a:extLst>
          </p:cNvPr>
          <p:cNvSpPr>
            <a:spLocks noGrp="1"/>
          </p:cNvSpPr>
          <p:nvPr>
            <p:ph type="body" sz="quarter" idx="10"/>
          </p:nvPr>
        </p:nvSpPr>
        <p:spPr>
          <a:xfrm>
            <a:off x="455995" y="1922586"/>
            <a:ext cx="9384447" cy="661720"/>
          </a:xfrm>
        </p:spPr>
        <p:txBody>
          <a:bodyPr vert="horz" wrap="square" lIns="0" tIns="0" rIns="0" bIns="0" rtlCol="0" anchor="t">
            <a:spAutoFit/>
          </a:bodyPr>
          <a:lstStyle/>
          <a:p>
            <a:pPr marL="280035" indent="-280035">
              <a:lnSpc>
                <a:spcPct val="90000"/>
              </a:lnSpc>
              <a:spcAft>
                <a:spcPts val="588"/>
              </a:spcAft>
              <a:buFont typeface="Arial,Sans-Serif" panose="020B0604020202020204" pitchFamily="34" charset="0"/>
              <a:buChar char="•"/>
            </a:pPr>
            <a:endParaRPr lang="en-US" dirty="0">
              <a:ea typeface="+mn-lt"/>
              <a:cs typeface="+mn-lt"/>
            </a:endParaRPr>
          </a:p>
          <a:p>
            <a:pPr marL="335915" indent="-335915"/>
            <a:endParaRPr lang="en-US" dirty="0">
              <a:ea typeface="+mn-lt"/>
              <a:cs typeface="+mn-lt"/>
            </a:endParaRPr>
          </a:p>
        </p:txBody>
      </p:sp>
      <p:sp>
        <p:nvSpPr>
          <p:cNvPr id="9" name="Rectangle 8">
            <a:extLst>
              <a:ext uri="{FF2B5EF4-FFF2-40B4-BE49-F238E27FC236}">
                <a16:creationId xmlns:a16="http://schemas.microsoft.com/office/drawing/2014/main" id="{E3743541-CC54-4122-901F-31E4C928C0B5}"/>
              </a:ext>
            </a:extLst>
          </p:cNvPr>
          <p:cNvSpPr/>
          <p:nvPr/>
        </p:nvSpPr>
        <p:spPr bwMode="auto">
          <a:xfrm>
            <a:off x="5667829" y="968829"/>
            <a:ext cx="914400"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C15BA176-C466-49D4-B33F-D61EDF0FB711}"/>
              </a:ext>
            </a:extLst>
          </p:cNvPr>
          <p:cNvSpPr/>
          <p:nvPr/>
        </p:nvSpPr>
        <p:spPr bwMode="auto">
          <a:xfrm>
            <a:off x="8432798" y="5417455"/>
            <a:ext cx="1807027"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a:extLst>
              <a:ext uri="{FF2B5EF4-FFF2-40B4-BE49-F238E27FC236}">
                <a16:creationId xmlns:a16="http://schemas.microsoft.com/office/drawing/2014/main" id="{34DBF81F-4274-4E2A-AAB7-489C7A6E6394}"/>
              </a:ext>
            </a:extLst>
          </p:cNvPr>
          <p:cNvSpPr/>
          <p:nvPr/>
        </p:nvSpPr>
        <p:spPr bwMode="auto">
          <a:xfrm>
            <a:off x="11442970" y="1188395"/>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a:extLst>
              <a:ext uri="{FF2B5EF4-FFF2-40B4-BE49-F238E27FC236}">
                <a16:creationId xmlns:a16="http://schemas.microsoft.com/office/drawing/2014/main" id="{9B6E6037-C806-4A4B-A60D-ABC4892E98B9}"/>
              </a:ext>
            </a:extLst>
          </p:cNvPr>
          <p:cNvSpPr/>
          <p:nvPr/>
        </p:nvSpPr>
        <p:spPr bwMode="auto">
          <a:xfrm>
            <a:off x="11370012" y="1139756"/>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2">
            <a:extLst>
              <a:ext uri="{FF2B5EF4-FFF2-40B4-BE49-F238E27FC236}">
                <a16:creationId xmlns:a16="http://schemas.microsoft.com/office/drawing/2014/main" id="{6C151D5B-1913-5723-931B-86DEAECAFE15}"/>
              </a:ext>
            </a:extLst>
          </p:cNvPr>
          <p:cNvSpPr>
            <a:spLocks noChangeArrowheads="1"/>
          </p:cNvSpPr>
          <p:nvPr/>
        </p:nvSpPr>
        <p:spPr bwMode="auto">
          <a:xfrm>
            <a:off x="1651145" y="6058419"/>
            <a:ext cx="8015369" cy="52322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ctr" defTabSz="914400" eaLnBrk="0" fontAlgn="base" hangingPunct="0">
              <a:spcBef>
                <a:spcPct val="0"/>
              </a:spcBef>
              <a:spcAft>
                <a:spcPct val="0"/>
              </a:spcAft>
            </a:pPr>
            <a:r>
              <a:rPr kumimoji="0" lang="en-US" altLang="en-US" sz="1400" b="0" i="0" u="none" strike="noStrike" cap="none" normalizeH="0" baseline="0" dirty="0">
                <a:ln>
                  <a:noFill/>
                </a:ln>
                <a:solidFill>
                  <a:srgbClr val="000000"/>
                </a:solidFill>
                <a:effectLst/>
                <a:latin typeface="JetBrains Mono"/>
              </a:rPr>
              <a:t>Trigger a reload of the in-memory graph from the </a:t>
            </a:r>
            <a:r>
              <a:rPr kumimoji="0" lang="en-US" altLang="en-US" sz="1400" b="0" i="0" u="none" strike="noStrike" cap="none" normalizeH="0" baseline="0" dirty="0" err="1">
                <a:ln>
                  <a:noFill/>
                </a:ln>
                <a:solidFill>
                  <a:srgbClr val="000000"/>
                </a:solidFill>
                <a:effectLst/>
                <a:latin typeface="JetBrains Mono"/>
              </a:rPr>
              <a:t>CosmosDB</a:t>
            </a:r>
            <a:r>
              <a:rPr kumimoji="0" lang="en-US" altLang="en-US" sz="1400" b="0" i="0" u="none" strike="noStrike" cap="none" normalizeH="0" baseline="0" dirty="0">
                <a:ln>
                  <a:noFill/>
                </a:ln>
                <a:solidFill>
                  <a:srgbClr val="000000"/>
                </a:solidFill>
                <a:effectLst/>
                <a:latin typeface="JetBrains Mono"/>
              </a:rPr>
              <a:t> </a:t>
            </a:r>
            <a:r>
              <a:rPr kumimoji="0" lang="en-US" altLang="en-US" sz="1400" b="0" i="0" u="none" strike="noStrike" cap="none" normalizeH="0" baseline="0" dirty="0" err="1">
                <a:ln>
                  <a:noFill/>
                </a:ln>
                <a:solidFill>
                  <a:srgbClr val="000000"/>
                </a:solidFill>
                <a:effectLst/>
                <a:latin typeface="JetBrains Mono"/>
              </a:rPr>
              <a:t>imdb_seed</a:t>
            </a:r>
            <a:r>
              <a:rPr kumimoji="0" lang="en-US" altLang="en-US" sz="1400" b="0" i="0" u="none" strike="noStrike" cap="none" normalizeH="0" baseline="0" dirty="0">
                <a:ln>
                  <a:noFill/>
                </a:ln>
                <a:solidFill>
                  <a:srgbClr val="000000"/>
                </a:solidFill>
                <a:effectLst/>
                <a:latin typeface="JetBrains Mono"/>
              </a:rPr>
              <a:t> container.</a:t>
            </a:r>
          </a:p>
          <a:p>
            <a:pPr algn="ctr" defTabSz="914400" eaLnBrk="0" fontAlgn="base" hangingPunct="0">
              <a:spcBef>
                <a:spcPct val="0"/>
              </a:spcBef>
              <a:spcAft>
                <a:spcPct val="0"/>
              </a:spcAft>
            </a:pPr>
            <a:r>
              <a:rPr kumimoji="0" lang="en-US" altLang="en-US" sz="1400" b="0" i="0" u="none" strike="noStrike" cap="none" normalizeH="0" baseline="0" dirty="0">
                <a:ln>
                  <a:noFill/>
                </a:ln>
                <a:solidFill>
                  <a:srgbClr val="000000"/>
                </a:solidFill>
                <a:effectLst/>
                <a:latin typeface="JetBrains Mono"/>
              </a:rPr>
              <a:t>The JVM can be running for days/weeks or longer.  Note </a:t>
            </a:r>
            <a:r>
              <a:rPr kumimoji="0" lang="en-US" altLang="en-US" sz="1400" b="1" i="0" u="none" strike="noStrike" cap="none" normalizeH="0" baseline="0" dirty="0">
                <a:ln>
                  <a:noFill/>
                </a:ln>
                <a:solidFill>
                  <a:srgbClr val="000000"/>
                </a:solidFill>
                <a:effectLst/>
                <a:latin typeface="JetBrains Mono"/>
              </a:rPr>
              <a:t>the 1m Vertices and 3.9m edges</a:t>
            </a:r>
            <a:r>
              <a:rPr kumimoji="0" lang="en-US" altLang="en-US" sz="1400" i="0" u="none" strike="noStrike" cap="none" normalizeH="0" baseline="0" dirty="0">
                <a:ln>
                  <a:noFill/>
                </a:ln>
                <a:solidFill>
                  <a:srgbClr val="000000"/>
                </a:solidFill>
                <a:effectLst/>
                <a:latin typeface="JetBrains Mono"/>
              </a:rPr>
              <a:t>.</a:t>
            </a:r>
            <a:endParaRPr kumimoji="0" lang="en-US" altLang="en-US" sz="1400" u="none" strike="noStrike" cap="none" normalizeH="0" baseline="0" dirty="0">
              <a:ln>
                <a:noFill/>
              </a:ln>
              <a:solidFill>
                <a:schemeClr val="tx1"/>
              </a:solidFill>
              <a:effectLst/>
              <a:latin typeface="Arial" panose="020B0604020202020204" pitchFamily="34" charset="0"/>
            </a:endParaRPr>
          </a:p>
        </p:txBody>
      </p:sp>
      <p:pic>
        <p:nvPicPr>
          <p:cNvPr id="6" name="Picture 5">
            <a:extLst>
              <a:ext uri="{FF2B5EF4-FFF2-40B4-BE49-F238E27FC236}">
                <a16:creationId xmlns:a16="http://schemas.microsoft.com/office/drawing/2014/main" id="{0335502F-0796-7F33-B1B8-42DD558049C2}"/>
              </a:ext>
            </a:extLst>
          </p:cNvPr>
          <p:cNvPicPr>
            <a:picLocks noChangeAspect="1"/>
          </p:cNvPicPr>
          <p:nvPr/>
        </p:nvPicPr>
        <p:blipFill>
          <a:blip r:embed="rId2"/>
          <a:stretch>
            <a:fillRect/>
          </a:stretch>
        </p:blipFill>
        <p:spPr>
          <a:xfrm>
            <a:off x="1488418" y="1308303"/>
            <a:ext cx="8358821" cy="4761668"/>
          </a:xfrm>
          <a:prstGeom prst="rect">
            <a:avLst/>
          </a:prstGeom>
        </p:spPr>
      </p:pic>
    </p:spTree>
    <p:extLst>
      <p:ext uri="{BB962C8B-B14F-4D97-AF65-F5344CB8AC3E}">
        <p14:creationId xmlns:p14="http://schemas.microsoft.com/office/powerpoint/2010/main" val="1117686554"/>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BB390-B73E-4812-940C-A2213C93E2DC}"/>
              </a:ext>
            </a:extLst>
          </p:cNvPr>
          <p:cNvSpPr>
            <a:spLocks noGrp="1"/>
          </p:cNvSpPr>
          <p:nvPr>
            <p:ph type="title"/>
          </p:nvPr>
        </p:nvSpPr>
        <p:spPr>
          <a:xfrm>
            <a:off x="455995" y="620428"/>
            <a:ext cx="11306469" cy="367858"/>
          </a:xfrm>
        </p:spPr>
        <p:txBody>
          <a:bodyPr/>
          <a:lstStyle/>
          <a:p>
            <a:r>
              <a:rPr lang="en-US" sz="2400" dirty="0">
                <a:solidFill>
                  <a:schemeClr val="accent2">
                    <a:lumMod val="60000"/>
                    <a:lumOff val="40000"/>
                  </a:schemeClr>
                </a:solidFill>
                <a:cs typeface="Segoe UI Semibold"/>
              </a:rPr>
              <a:t>Demonstration – v2/IMDB:  Network Graph, “One Degree of Kevin Bacon”</a:t>
            </a:r>
            <a:endParaRPr lang="en-US" sz="2400" dirty="0">
              <a:solidFill>
                <a:schemeClr val="accent2">
                  <a:lumMod val="60000"/>
                  <a:lumOff val="40000"/>
                </a:schemeClr>
              </a:solidFill>
            </a:endParaRPr>
          </a:p>
        </p:txBody>
      </p:sp>
      <p:sp>
        <p:nvSpPr>
          <p:cNvPr id="3" name="Text Placeholder 2">
            <a:extLst>
              <a:ext uri="{FF2B5EF4-FFF2-40B4-BE49-F238E27FC236}">
                <a16:creationId xmlns:a16="http://schemas.microsoft.com/office/drawing/2014/main" id="{AC3E1E3F-8E9B-4AA3-AFD9-4D7278053F9A}"/>
              </a:ext>
            </a:extLst>
          </p:cNvPr>
          <p:cNvSpPr>
            <a:spLocks noGrp="1"/>
          </p:cNvSpPr>
          <p:nvPr>
            <p:ph type="body" sz="quarter" idx="10"/>
          </p:nvPr>
        </p:nvSpPr>
        <p:spPr>
          <a:xfrm>
            <a:off x="455995" y="1922586"/>
            <a:ext cx="9384447" cy="661720"/>
          </a:xfrm>
        </p:spPr>
        <p:txBody>
          <a:bodyPr vert="horz" wrap="square" lIns="0" tIns="0" rIns="0" bIns="0" rtlCol="0" anchor="t">
            <a:spAutoFit/>
          </a:bodyPr>
          <a:lstStyle/>
          <a:p>
            <a:pPr marL="280035" indent="-280035">
              <a:lnSpc>
                <a:spcPct val="90000"/>
              </a:lnSpc>
              <a:spcAft>
                <a:spcPts val="588"/>
              </a:spcAft>
              <a:buFont typeface="Arial,Sans-Serif" panose="020B0604020202020204" pitchFamily="34" charset="0"/>
              <a:buChar char="•"/>
            </a:pPr>
            <a:endParaRPr lang="en-US" dirty="0">
              <a:ea typeface="+mn-lt"/>
              <a:cs typeface="+mn-lt"/>
            </a:endParaRPr>
          </a:p>
          <a:p>
            <a:pPr marL="335915" indent="-335915"/>
            <a:endParaRPr lang="en-US" dirty="0">
              <a:ea typeface="+mn-lt"/>
              <a:cs typeface="+mn-lt"/>
            </a:endParaRPr>
          </a:p>
        </p:txBody>
      </p:sp>
      <p:sp>
        <p:nvSpPr>
          <p:cNvPr id="9" name="Rectangle 8">
            <a:extLst>
              <a:ext uri="{FF2B5EF4-FFF2-40B4-BE49-F238E27FC236}">
                <a16:creationId xmlns:a16="http://schemas.microsoft.com/office/drawing/2014/main" id="{E3743541-CC54-4122-901F-31E4C928C0B5}"/>
              </a:ext>
            </a:extLst>
          </p:cNvPr>
          <p:cNvSpPr/>
          <p:nvPr/>
        </p:nvSpPr>
        <p:spPr bwMode="auto">
          <a:xfrm>
            <a:off x="5667829" y="968829"/>
            <a:ext cx="914400"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C15BA176-C466-49D4-B33F-D61EDF0FB711}"/>
              </a:ext>
            </a:extLst>
          </p:cNvPr>
          <p:cNvSpPr/>
          <p:nvPr/>
        </p:nvSpPr>
        <p:spPr bwMode="auto">
          <a:xfrm>
            <a:off x="8432798" y="5417455"/>
            <a:ext cx="1807027"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a:extLst>
              <a:ext uri="{FF2B5EF4-FFF2-40B4-BE49-F238E27FC236}">
                <a16:creationId xmlns:a16="http://schemas.microsoft.com/office/drawing/2014/main" id="{34DBF81F-4274-4E2A-AAB7-489C7A6E6394}"/>
              </a:ext>
            </a:extLst>
          </p:cNvPr>
          <p:cNvSpPr/>
          <p:nvPr/>
        </p:nvSpPr>
        <p:spPr bwMode="auto">
          <a:xfrm>
            <a:off x="11442970" y="1188395"/>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a:extLst>
              <a:ext uri="{FF2B5EF4-FFF2-40B4-BE49-F238E27FC236}">
                <a16:creationId xmlns:a16="http://schemas.microsoft.com/office/drawing/2014/main" id="{9B6E6037-C806-4A4B-A60D-ABC4892E98B9}"/>
              </a:ext>
            </a:extLst>
          </p:cNvPr>
          <p:cNvSpPr/>
          <p:nvPr/>
        </p:nvSpPr>
        <p:spPr bwMode="auto">
          <a:xfrm>
            <a:off x="11370012" y="1139756"/>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descr="Chart, radar chart&#10;&#10;Description automatically generated">
            <a:extLst>
              <a:ext uri="{FF2B5EF4-FFF2-40B4-BE49-F238E27FC236}">
                <a16:creationId xmlns:a16="http://schemas.microsoft.com/office/drawing/2014/main" id="{3BEF5724-8D5D-AD07-895F-3D90F685B2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0396" y="1211092"/>
            <a:ext cx="6871208" cy="5174541"/>
          </a:xfrm>
          <a:prstGeom prst="rect">
            <a:avLst/>
          </a:prstGeom>
        </p:spPr>
      </p:pic>
      <p:sp>
        <p:nvSpPr>
          <p:cNvPr id="4" name="Rectangle 2">
            <a:extLst>
              <a:ext uri="{FF2B5EF4-FFF2-40B4-BE49-F238E27FC236}">
                <a16:creationId xmlns:a16="http://schemas.microsoft.com/office/drawing/2014/main" id="{6CF3B801-6B9F-3CB5-2EBB-93D44A7CA645}"/>
              </a:ext>
            </a:extLst>
          </p:cNvPr>
          <p:cNvSpPr>
            <a:spLocks noChangeArrowheads="1"/>
          </p:cNvSpPr>
          <p:nvPr/>
        </p:nvSpPr>
        <p:spPr bwMode="auto">
          <a:xfrm>
            <a:off x="1473489" y="6425865"/>
            <a:ext cx="8898420" cy="30777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ctr" defTabSz="914400" eaLnBrk="0" fontAlgn="base" hangingPunct="0">
              <a:spcBef>
                <a:spcPct val="0"/>
              </a:spcBef>
              <a:spcAft>
                <a:spcPct val="0"/>
              </a:spcAft>
            </a:pPr>
            <a:r>
              <a:rPr lang="en-US" altLang="en-US" sz="1400" dirty="0">
                <a:latin typeface="Arial" panose="020B0604020202020204" pitchFamily="34" charset="0"/>
              </a:rPr>
              <a:t>Traverses the adjacent vertices in 3 milliseconds, consumes zero </a:t>
            </a:r>
            <a:r>
              <a:rPr lang="en-US" altLang="en-US" sz="1400" dirty="0" err="1">
                <a:latin typeface="Arial" panose="020B0604020202020204" pitchFamily="34" charset="0"/>
              </a:rPr>
              <a:t>CosmosDB</a:t>
            </a:r>
            <a:r>
              <a:rPr lang="en-US" altLang="en-US" sz="1400" dirty="0">
                <a:latin typeface="Arial" panose="020B0604020202020204" pitchFamily="34" charset="0"/>
              </a:rPr>
              <a:t> </a:t>
            </a:r>
            <a:r>
              <a:rPr lang="en-US" altLang="en-US" sz="1400" dirty="0" err="1">
                <a:latin typeface="Arial" panose="020B0604020202020204" pitchFamily="34" charset="0"/>
              </a:rPr>
              <a:t>RUs.</a:t>
            </a:r>
            <a:endParaRPr kumimoji="0" lang="en-US" altLang="en-US" sz="140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113725142"/>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BB390-B73E-4812-940C-A2213C93E2DC}"/>
              </a:ext>
            </a:extLst>
          </p:cNvPr>
          <p:cNvSpPr>
            <a:spLocks noGrp="1"/>
          </p:cNvSpPr>
          <p:nvPr>
            <p:ph type="title"/>
          </p:nvPr>
        </p:nvSpPr>
        <p:spPr>
          <a:xfrm>
            <a:off x="455995" y="620428"/>
            <a:ext cx="11306469" cy="367858"/>
          </a:xfrm>
        </p:spPr>
        <p:txBody>
          <a:bodyPr/>
          <a:lstStyle/>
          <a:p>
            <a:r>
              <a:rPr lang="en-US" sz="2400" dirty="0">
                <a:solidFill>
                  <a:schemeClr val="accent2">
                    <a:lumMod val="60000"/>
                    <a:lumOff val="40000"/>
                  </a:schemeClr>
                </a:solidFill>
                <a:cs typeface="Segoe UI Semibold"/>
              </a:rPr>
              <a:t>Demonstration – v2/IMDB:  Network Graph, “Two Degrees of Kevin Bacon”</a:t>
            </a:r>
            <a:endParaRPr lang="en-US" sz="2400" dirty="0">
              <a:solidFill>
                <a:schemeClr val="accent2">
                  <a:lumMod val="60000"/>
                  <a:lumOff val="40000"/>
                </a:schemeClr>
              </a:solidFill>
            </a:endParaRPr>
          </a:p>
        </p:txBody>
      </p:sp>
      <p:sp>
        <p:nvSpPr>
          <p:cNvPr id="3" name="Text Placeholder 2">
            <a:extLst>
              <a:ext uri="{FF2B5EF4-FFF2-40B4-BE49-F238E27FC236}">
                <a16:creationId xmlns:a16="http://schemas.microsoft.com/office/drawing/2014/main" id="{AC3E1E3F-8E9B-4AA3-AFD9-4D7278053F9A}"/>
              </a:ext>
            </a:extLst>
          </p:cNvPr>
          <p:cNvSpPr>
            <a:spLocks noGrp="1"/>
          </p:cNvSpPr>
          <p:nvPr>
            <p:ph type="body" sz="quarter" idx="10"/>
          </p:nvPr>
        </p:nvSpPr>
        <p:spPr>
          <a:xfrm>
            <a:off x="455995" y="1922586"/>
            <a:ext cx="9384447" cy="661720"/>
          </a:xfrm>
        </p:spPr>
        <p:txBody>
          <a:bodyPr vert="horz" wrap="square" lIns="0" tIns="0" rIns="0" bIns="0" rtlCol="0" anchor="t">
            <a:spAutoFit/>
          </a:bodyPr>
          <a:lstStyle/>
          <a:p>
            <a:pPr marL="280035" indent="-280035">
              <a:lnSpc>
                <a:spcPct val="90000"/>
              </a:lnSpc>
              <a:spcAft>
                <a:spcPts val="588"/>
              </a:spcAft>
              <a:buFont typeface="Arial,Sans-Serif" panose="020B0604020202020204" pitchFamily="34" charset="0"/>
              <a:buChar char="•"/>
            </a:pPr>
            <a:endParaRPr lang="en-US" dirty="0">
              <a:ea typeface="+mn-lt"/>
              <a:cs typeface="+mn-lt"/>
            </a:endParaRPr>
          </a:p>
          <a:p>
            <a:pPr marL="335915" indent="-335915"/>
            <a:endParaRPr lang="en-US" dirty="0">
              <a:ea typeface="+mn-lt"/>
              <a:cs typeface="+mn-lt"/>
            </a:endParaRPr>
          </a:p>
        </p:txBody>
      </p:sp>
      <p:sp>
        <p:nvSpPr>
          <p:cNvPr id="9" name="Rectangle 8">
            <a:extLst>
              <a:ext uri="{FF2B5EF4-FFF2-40B4-BE49-F238E27FC236}">
                <a16:creationId xmlns:a16="http://schemas.microsoft.com/office/drawing/2014/main" id="{E3743541-CC54-4122-901F-31E4C928C0B5}"/>
              </a:ext>
            </a:extLst>
          </p:cNvPr>
          <p:cNvSpPr/>
          <p:nvPr/>
        </p:nvSpPr>
        <p:spPr bwMode="auto">
          <a:xfrm>
            <a:off x="5667829" y="968829"/>
            <a:ext cx="914400"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C15BA176-C466-49D4-B33F-D61EDF0FB711}"/>
              </a:ext>
            </a:extLst>
          </p:cNvPr>
          <p:cNvSpPr/>
          <p:nvPr/>
        </p:nvSpPr>
        <p:spPr bwMode="auto">
          <a:xfrm>
            <a:off x="8432798" y="5417455"/>
            <a:ext cx="1807027"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a:extLst>
              <a:ext uri="{FF2B5EF4-FFF2-40B4-BE49-F238E27FC236}">
                <a16:creationId xmlns:a16="http://schemas.microsoft.com/office/drawing/2014/main" id="{34DBF81F-4274-4E2A-AAB7-489C7A6E6394}"/>
              </a:ext>
            </a:extLst>
          </p:cNvPr>
          <p:cNvSpPr/>
          <p:nvPr/>
        </p:nvSpPr>
        <p:spPr bwMode="auto">
          <a:xfrm>
            <a:off x="11442970" y="1188395"/>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a:extLst>
              <a:ext uri="{FF2B5EF4-FFF2-40B4-BE49-F238E27FC236}">
                <a16:creationId xmlns:a16="http://schemas.microsoft.com/office/drawing/2014/main" id="{9B6E6037-C806-4A4B-A60D-ABC4892E98B9}"/>
              </a:ext>
            </a:extLst>
          </p:cNvPr>
          <p:cNvSpPr/>
          <p:nvPr/>
        </p:nvSpPr>
        <p:spPr bwMode="auto">
          <a:xfrm>
            <a:off x="11370012" y="1139756"/>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descr="Chart, radar chart&#10;&#10;Description automatically generated">
            <a:extLst>
              <a:ext uri="{FF2B5EF4-FFF2-40B4-BE49-F238E27FC236}">
                <a16:creationId xmlns:a16="http://schemas.microsoft.com/office/drawing/2014/main" id="{F72FF873-58CC-0328-E09B-E2E4048690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8614" y="1211092"/>
            <a:ext cx="9920177" cy="5081764"/>
          </a:xfrm>
          <a:prstGeom prst="rect">
            <a:avLst/>
          </a:prstGeom>
        </p:spPr>
      </p:pic>
    </p:spTree>
    <p:extLst>
      <p:ext uri="{BB962C8B-B14F-4D97-AF65-F5344CB8AC3E}">
        <p14:creationId xmlns:p14="http://schemas.microsoft.com/office/powerpoint/2010/main" val="220847152"/>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BB390-B73E-4812-940C-A2213C93E2DC}"/>
              </a:ext>
            </a:extLst>
          </p:cNvPr>
          <p:cNvSpPr>
            <a:spLocks noGrp="1"/>
          </p:cNvSpPr>
          <p:nvPr>
            <p:ph type="title"/>
          </p:nvPr>
        </p:nvSpPr>
        <p:spPr>
          <a:xfrm>
            <a:off x="455995" y="620428"/>
            <a:ext cx="11306469" cy="367858"/>
          </a:xfrm>
        </p:spPr>
        <p:txBody>
          <a:bodyPr/>
          <a:lstStyle/>
          <a:p>
            <a:r>
              <a:rPr lang="en-US" sz="2400" dirty="0">
                <a:solidFill>
                  <a:schemeClr val="accent2">
                    <a:lumMod val="60000"/>
                    <a:lumOff val="40000"/>
                  </a:schemeClr>
                </a:solidFill>
                <a:cs typeface="Segoe UI Semibold"/>
              </a:rPr>
              <a:t>Demonstration – v2/IMDB:  Network Graph, “Three Degrees of Kevin Bacon”</a:t>
            </a:r>
            <a:endParaRPr lang="en-US" sz="2400" dirty="0">
              <a:solidFill>
                <a:schemeClr val="accent2">
                  <a:lumMod val="60000"/>
                  <a:lumOff val="40000"/>
                </a:schemeClr>
              </a:solidFill>
            </a:endParaRPr>
          </a:p>
        </p:txBody>
      </p:sp>
      <p:sp>
        <p:nvSpPr>
          <p:cNvPr id="3" name="Text Placeholder 2">
            <a:extLst>
              <a:ext uri="{FF2B5EF4-FFF2-40B4-BE49-F238E27FC236}">
                <a16:creationId xmlns:a16="http://schemas.microsoft.com/office/drawing/2014/main" id="{AC3E1E3F-8E9B-4AA3-AFD9-4D7278053F9A}"/>
              </a:ext>
            </a:extLst>
          </p:cNvPr>
          <p:cNvSpPr>
            <a:spLocks noGrp="1"/>
          </p:cNvSpPr>
          <p:nvPr>
            <p:ph type="body" sz="quarter" idx="10"/>
          </p:nvPr>
        </p:nvSpPr>
        <p:spPr>
          <a:xfrm>
            <a:off x="455995" y="1922586"/>
            <a:ext cx="9384447" cy="661720"/>
          </a:xfrm>
        </p:spPr>
        <p:txBody>
          <a:bodyPr vert="horz" wrap="square" lIns="0" tIns="0" rIns="0" bIns="0" rtlCol="0" anchor="t">
            <a:spAutoFit/>
          </a:bodyPr>
          <a:lstStyle/>
          <a:p>
            <a:pPr marL="280035" indent="-280035">
              <a:lnSpc>
                <a:spcPct val="90000"/>
              </a:lnSpc>
              <a:spcAft>
                <a:spcPts val="588"/>
              </a:spcAft>
              <a:buFont typeface="Arial,Sans-Serif" panose="020B0604020202020204" pitchFamily="34" charset="0"/>
              <a:buChar char="•"/>
            </a:pPr>
            <a:endParaRPr lang="en-US" dirty="0">
              <a:ea typeface="+mn-lt"/>
              <a:cs typeface="+mn-lt"/>
            </a:endParaRPr>
          </a:p>
          <a:p>
            <a:pPr marL="335915" indent="-335915"/>
            <a:endParaRPr lang="en-US" dirty="0">
              <a:ea typeface="+mn-lt"/>
              <a:cs typeface="+mn-lt"/>
            </a:endParaRPr>
          </a:p>
        </p:txBody>
      </p:sp>
      <p:sp>
        <p:nvSpPr>
          <p:cNvPr id="9" name="Rectangle 8">
            <a:extLst>
              <a:ext uri="{FF2B5EF4-FFF2-40B4-BE49-F238E27FC236}">
                <a16:creationId xmlns:a16="http://schemas.microsoft.com/office/drawing/2014/main" id="{E3743541-CC54-4122-901F-31E4C928C0B5}"/>
              </a:ext>
            </a:extLst>
          </p:cNvPr>
          <p:cNvSpPr/>
          <p:nvPr/>
        </p:nvSpPr>
        <p:spPr bwMode="auto">
          <a:xfrm>
            <a:off x="5667829" y="968829"/>
            <a:ext cx="914400"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C15BA176-C466-49D4-B33F-D61EDF0FB711}"/>
              </a:ext>
            </a:extLst>
          </p:cNvPr>
          <p:cNvSpPr/>
          <p:nvPr/>
        </p:nvSpPr>
        <p:spPr bwMode="auto">
          <a:xfrm>
            <a:off x="8432798" y="5417455"/>
            <a:ext cx="1807027"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a:extLst>
              <a:ext uri="{FF2B5EF4-FFF2-40B4-BE49-F238E27FC236}">
                <a16:creationId xmlns:a16="http://schemas.microsoft.com/office/drawing/2014/main" id="{34DBF81F-4274-4E2A-AAB7-489C7A6E6394}"/>
              </a:ext>
            </a:extLst>
          </p:cNvPr>
          <p:cNvSpPr/>
          <p:nvPr/>
        </p:nvSpPr>
        <p:spPr bwMode="auto">
          <a:xfrm>
            <a:off x="11442970" y="1188395"/>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a:extLst>
              <a:ext uri="{FF2B5EF4-FFF2-40B4-BE49-F238E27FC236}">
                <a16:creationId xmlns:a16="http://schemas.microsoft.com/office/drawing/2014/main" id="{9B6E6037-C806-4A4B-A60D-ABC4892E98B9}"/>
              </a:ext>
            </a:extLst>
          </p:cNvPr>
          <p:cNvSpPr/>
          <p:nvPr/>
        </p:nvSpPr>
        <p:spPr bwMode="auto">
          <a:xfrm>
            <a:off x="11370012" y="1139756"/>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descr="A picture containing text, map&#10;&#10;Description automatically generated">
            <a:extLst>
              <a:ext uri="{FF2B5EF4-FFF2-40B4-BE49-F238E27FC236}">
                <a16:creationId xmlns:a16="http://schemas.microsoft.com/office/drawing/2014/main" id="{3D7E19E8-D7E4-A718-4DC3-D924CE29AF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3045" y="1153246"/>
            <a:ext cx="10345909" cy="5107658"/>
          </a:xfrm>
          <a:prstGeom prst="rect">
            <a:avLst/>
          </a:prstGeom>
        </p:spPr>
      </p:pic>
      <p:sp>
        <p:nvSpPr>
          <p:cNvPr id="4" name="Rectangle 2">
            <a:extLst>
              <a:ext uri="{FF2B5EF4-FFF2-40B4-BE49-F238E27FC236}">
                <a16:creationId xmlns:a16="http://schemas.microsoft.com/office/drawing/2014/main" id="{61B9886B-EC6A-D7CE-69E3-887B98D8E18B}"/>
              </a:ext>
            </a:extLst>
          </p:cNvPr>
          <p:cNvSpPr>
            <a:spLocks noChangeArrowheads="1"/>
          </p:cNvSpPr>
          <p:nvPr/>
        </p:nvSpPr>
        <p:spPr bwMode="auto">
          <a:xfrm>
            <a:off x="1473488" y="6425865"/>
            <a:ext cx="9232829" cy="30777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ctr" defTabSz="914400" eaLnBrk="0" fontAlgn="base" hangingPunct="0">
              <a:spcBef>
                <a:spcPct val="0"/>
              </a:spcBef>
              <a:spcAft>
                <a:spcPct val="0"/>
              </a:spcAft>
            </a:pPr>
            <a:r>
              <a:rPr lang="en-US" altLang="en-US" sz="1400" dirty="0">
                <a:latin typeface="Arial" panose="020B0604020202020204" pitchFamily="34" charset="0"/>
              </a:rPr>
              <a:t>This is a very connected social network!  But how do I find the path from Kevin Bacon to Charlotte Rampling?….</a:t>
            </a:r>
            <a:endParaRPr kumimoji="0" lang="en-US" altLang="en-US" sz="140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475726377"/>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BB390-B73E-4812-940C-A2213C93E2DC}"/>
              </a:ext>
            </a:extLst>
          </p:cNvPr>
          <p:cNvSpPr>
            <a:spLocks noGrp="1"/>
          </p:cNvSpPr>
          <p:nvPr>
            <p:ph type="title"/>
          </p:nvPr>
        </p:nvSpPr>
        <p:spPr>
          <a:xfrm>
            <a:off x="455995" y="620428"/>
            <a:ext cx="11306469" cy="367858"/>
          </a:xfrm>
        </p:spPr>
        <p:txBody>
          <a:bodyPr/>
          <a:lstStyle/>
          <a:p>
            <a:r>
              <a:rPr lang="en-US" sz="2400" dirty="0">
                <a:solidFill>
                  <a:schemeClr val="accent2">
                    <a:lumMod val="60000"/>
                    <a:lumOff val="40000"/>
                  </a:schemeClr>
                </a:solidFill>
                <a:cs typeface="Segoe UI Semibold"/>
              </a:rPr>
              <a:t>Demonstration – v2/IMDB:  Shortest Path – Kevin Bacon to Charlotte Rampling</a:t>
            </a:r>
            <a:endParaRPr lang="en-US" sz="2400" dirty="0">
              <a:solidFill>
                <a:schemeClr val="accent2">
                  <a:lumMod val="60000"/>
                  <a:lumOff val="40000"/>
                </a:schemeClr>
              </a:solidFill>
            </a:endParaRPr>
          </a:p>
        </p:txBody>
      </p:sp>
      <p:sp>
        <p:nvSpPr>
          <p:cNvPr id="3" name="Text Placeholder 2">
            <a:extLst>
              <a:ext uri="{FF2B5EF4-FFF2-40B4-BE49-F238E27FC236}">
                <a16:creationId xmlns:a16="http://schemas.microsoft.com/office/drawing/2014/main" id="{AC3E1E3F-8E9B-4AA3-AFD9-4D7278053F9A}"/>
              </a:ext>
            </a:extLst>
          </p:cNvPr>
          <p:cNvSpPr>
            <a:spLocks noGrp="1"/>
          </p:cNvSpPr>
          <p:nvPr>
            <p:ph type="body" sz="quarter" idx="10"/>
          </p:nvPr>
        </p:nvSpPr>
        <p:spPr>
          <a:xfrm>
            <a:off x="455995" y="1922586"/>
            <a:ext cx="9384447" cy="661720"/>
          </a:xfrm>
        </p:spPr>
        <p:txBody>
          <a:bodyPr vert="horz" wrap="square" lIns="0" tIns="0" rIns="0" bIns="0" rtlCol="0" anchor="t">
            <a:spAutoFit/>
          </a:bodyPr>
          <a:lstStyle/>
          <a:p>
            <a:pPr marL="280035" indent="-280035">
              <a:lnSpc>
                <a:spcPct val="90000"/>
              </a:lnSpc>
              <a:spcAft>
                <a:spcPts val="588"/>
              </a:spcAft>
              <a:buFont typeface="Arial,Sans-Serif" panose="020B0604020202020204" pitchFamily="34" charset="0"/>
              <a:buChar char="•"/>
            </a:pPr>
            <a:endParaRPr lang="en-US" dirty="0">
              <a:ea typeface="+mn-lt"/>
              <a:cs typeface="+mn-lt"/>
            </a:endParaRPr>
          </a:p>
          <a:p>
            <a:pPr marL="335915" indent="-335915"/>
            <a:endParaRPr lang="en-US" dirty="0">
              <a:ea typeface="+mn-lt"/>
              <a:cs typeface="+mn-lt"/>
            </a:endParaRPr>
          </a:p>
        </p:txBody>
      </p:sp>
      <p:sp>
        <p:nvSpPr>
          <p:cNvPr id="9" name="Rectangle 8">
            <a:extLst>
              <a:ext uri="{FF2B5EF4-FFF2-40B4-BE49-F238E27FC236}">
                <a16:creationId xmlns:a16="http://schemas.microsoft.com/office/drawing/2014/main" id="{E3743541-CC54-4122-901F-31E4C928C0B5}"/>
              </a:ext>
            </a:extLst>
          </p:cNvPr>
          <p:cNvSpPr/>
          <p:nvPr/>
        </p:nvSpPr>
        <p:spPr bwMode="auto">
          <a:xfrm>
            <a:off x="5667829" y="968829"/>
            <a:ext cx="914400"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C15BA176-C466-49D4-B33F-D61EDF0FB711}"/>
              </a:ext>
            </a:extLst>
          </p:cNvPr>
          <p:cNvSpPr/>
          <p:nvPr/>
        </p:nvSpPr>
        <p:spPr bwMode="auto">
          <a:xfrm>
            <a:off x="8432798" y="5417455"/>
            <a:ext cx="1807027"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a:extLst>
              <a:ext uri="{FF2B5EF4-FFF2-40B4-BE49-F238E27FC236}">
                <a16:creationId xmlns:a16="http://schemas.microsoft.com/office/drawing/2014/main" id="{34DBF81F-4274-4E2A-AAB7-489C7A6E6394}"/>
              </a:ext>
            </a:extLst>
          </p:cNvPr>
          <p:cNvSpPr/>
          <p:nvPr/>
        </p:nvSpPr>
        <p:spPr bwMode="auto">
          <a:xfrm>
            <a:off x="11442970" y="1188395"/>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a:extLst>
              <a:ext uri="{FF2B5EF4-FFF2-40B4-BE49-F238E27FC236}">
                <a16:creationId xmlns:a16="http://schemas.microsoft.com/office/drawing/2014/main" id="{9B6E6037-C806-4A4B-A60D-ABC4892E98B9}"/>
              </a:ext>
            </a:extLst>
          </p:cNvPr>
          <p:cNvSpPr/>
          <p:nvPr/>
        </p:nvSpPr>
        <p:spPr bwMode="auto">
          <a:xfrm>
            <a:off x="11370012" y="1139756"/>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descr="Chart">
            <a:extLst>
              <a:ext uri="{FF2B5EF4-FFF2-40B4-BE49-F238E27FC236}">
                <a16:creationId xmlns:a16="http://schemas.microsoft.com/office/drawing/2014/main" id="{BCA57461-E973-2448-A8A3-12B106E94D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40280" y="1139756"/>
            <a:ext cx="7374349" cy="4968432"/>
          </a:xfrm>
          <a:prstGeom prst="rect">
            <a:avLst/>
          </a:prstGeom>
        </p:spPr>
      </p:pic>
      <p:sp>
        <p:nvSpPr>
          <p:cNvPr id="7" name="Rectangle 2">
            <a:extLst>
              <a:ext uri="{FF2B5EF4-FFF2-40B4-BE49-F238E27FC236}">
                <a16:creationId xmlns:a16="http://schemas.microsoft.com/office/drawing/2014/main" id="{3F286DA1-F4D4-29FB-8990-4E5FAC3C04D7}"/>
              </a:ext>
            </a:extLst>
          </p:cNvPr>
          <p:cNvSpPr>
            <a:spLocks noChangeArrowheads="1"/>
          </p:cNvSpPr>
          <p:nvPr/>
        </p:nvSpPr>
        <p:spPr bwMode="auto">
          <a:xfrm>
            <a:off x="1881051" y="6346317"/>
            <a:ext cx="8170669" cy="30777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ctr" defTabSz="914400" eaLnBrk="0" fontAlgn="base" hangingPunct="0">
              <a:spcBef>
                <a:spcPct val="0"/>
              </a:spcBef>
              <a:spcAft>
                <a:spcPct val="0"/>
              </a:spcAft>
            </a:pPr>
            <a:r>
              <a:rPr lang="en-US" altLang="en-US" sz="1400" dirty="0">
                <a:latin typeface="Arial" panose="020B0604020202020204" pitchFamily="34" charset="0"/>
              </a:rPr>
              <a:t>This query takes only 87 milliseconds to execute, and consumes zero </a:t>
            </a:r>
            <a:r>
              <a:rPr lang="en-US" altLang="en-US" sz="1400" dirty="0" err="1">
                <a:latin typeface="Arial" panose="020B0604020202020204" pitchFamily="34" charset="0"/>
              </a:rPr>
              <a:t>CosmosDB</a:t>
            </a:r>
            <a:r>
              <a:rPr lang="en-US" altLang="en-US" sz="1400" dirty="0">
                <a:latin typeface="Arial" panose="020B0604020202020204" pitchFamily="34" charset="0"/>
              </a:rPr>
              <a:t> RUs</a:t>
            </a:r>
            <a:endParaRPr kumimoji="0" lang="en-US" altLang="en-US" sz="140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113392307"/>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BB390-B73E-4812-940C-A2213C93E2DC}"/>
              </a:ext>
            </a:extLst>
          </p:cNvPr>
          <p:cNvSpPr>
            <a:spLocks noGrp="1"/>
          </p:cNvSpPr>
          <p:nvPr>
            <p:ph type="title"/>
          </p:nvPr>
        </p:nvSpPr>
        <p:spPr>
          <a:xfrm>
            <a:off x="455995" y="620428"/>
            <a:ext cx="11306469" cy="367858"/>
          </a:xfrm>
        </p:spPr>
        <p:txBody>
          <a:bodyPr/>
          <a:lstStyle/>
          <a:p>
            <a:r>
              <a:rPr lang="en-US" sz="2400" dirty="0">
                <a:solidFill>
                  <a:schemeClr val="accent2">
                    <a:lumMod val="60000"/>
                    <a:lumOff val="40000"/>
                  </a:schemeClr>
                </a:solidFill>
                <a:cs typeface="Segoe UI Semibold"/>
              </a:rPr>
              <a:t>Demonstration – v2/IMDB:  Shortest Path – Kevin Bacon to Fred </a:t>
            </a:r>
            <a:r>
              <a:rPr lang="en-US" sz="2400" dirty="0" err="1">
                <a:solidFill>
                  <a:schemeClr val="accent2">
                    <a:lumMod val="60000"/>
                    <a:lumOff val="40000"/>
                  </a:schemeClr>
                </a:solidFill>
                <a:cs typeface="Segoe UI Semibold"/>
              </a:rPr>
              <a:t>Aistaire</a:t>
            </a:r>
            <a:endParaRPr lang="en-US" sz="2400" dirty="0">
              <a:solidFill>
                <a:schemeClr val="accent2">
                  <a:lumMod val="60000"/>
                  <a:lumOff val="40000"/>
                </a:schemeClr>
              </a:solidFill>
            </a:endParaRPr>
          </a:p>
        </p:txBody>
      </p:sp>
      <p:sp>
        <p:nvSpPr>
          <p:cNvPr id="3" name="Text Placeholder 2">
            <a:extLst>
              <a:ext uri="{FF2B5EF4-FFF2-40B4-BE49-F238E27FC236}">
                <a16:creationId xmlns:a16="http://schemas.microsoft.com/office/drawing/2014/main" id="{AC3E1E3F-8E9B-4AA3-AFD9-4D7278053F9A}"/>
              </a:ext>
            </a:extLst>
          </p:cNvPr>
          <p:cNvSpPr>
            <a:spLocks noGrp="1"/>
          </p:cNvSpPr>
          <p:nvPr>
            <p:ph type="body" sz="quarter" idx="10"/>
          </p:nvPr>
        </p:nvSpPr>
        <p:spPr>
          <a:xfrm>
            <a:off x="455995" y="1922586"/>
            <a:ext cx="9384447" cy="661720"/>
          </a:xfrm>
        </p:spPr>
        <p:txBody>
          <a:bodyPr vert="horz" wrap="square" lIns="0" tIns="0" rIns="0" bIns="0" rtlCol="0" anchor="t">
            <a:spAutoFit/>
          </a:bodyPr>
          <a:lstStyle/>
          <a:p>
            <a:pPr marL="280035" indent="-280035">
              <a:lnSpc>
                <a:spcPct val="90000"/>
              </a:lnSpc>
              <a:spcAft>
                <a:spcPts val="588"/>
              </a:spcAft>
              <a:buFont typeface="Arial,Sans-Serif" panose="020B0604020202020204" pitchFamily="34" charset="0"/>
              <a:buChar char="•"/>
            </a:pPr>
            <a:endParaRPr lang="en-US" dirty="0">
              <a:ea typeface="+mn-lt"/>
              <a:cs typeface="+mn-lt"/>
            </a:endParaRPr>
          </a:p>
          <a:p>
            <a:pPr marL="335915" indent="-335915"/>
            <a:endParaRPr lang="en-US" dirty="0">
              <a:ea typeface="+mn-lt"/>
              <a:cs typeface="+mn-lt"/>
            </a:endParaRPr>
          </a:p>
        </p:txBody>
      </p:sp>
      <p:sp>
        <p:nvSpPr>
          <p:cNvPr id="9" name="Rectangle 8">
            <a:extLst>
              <a:ext uri="{FF2B5EF4-FFF2-40B4-BE49-F238E27FC236}">
                <a16:creationId xmlns:a16="http://schemas.microsoft.com/office/drawing/2014/main" id="{E3743541-CC54-4122-901F-31E4C928C0B5}"/>
              </a:ext>
            </a:extLst>
          </p:cNvPr>
          <p:cNvSpPr/>
          <p:nvPr/>
        </p:nvSpPr>
        <p:spPr bwMode="auto">
          <a:xfrm>
            <a:off x="5667829" y="968829"/>
            <a:ext cx="914400"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C15BA176-C466-49D4-B33F-D61EDF0FB711}"/>
              </a:ext>
            </a:extLst>
          </p:cNvPr>
          <p:cNvSpPr/>
          <p:nvPr/>
        </p:nvSpPr>
        <p:spPr bwMode="auto">
          <a:xfrm>
            <a:off x="8432798" y="5417455"/>
            <a:ext cx="1807027"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a:extLst>
              <a:ext uri="{FF2B5EF4-FFF2-40B4-BE49-F238E27FC236}">
                <a16:creationId xmlns:a16="http://schemas.microsoft.com/office/drawing/2014/main" id="{34DBF81F-4274-4E2A-AAB7-489C7A6E6394}"/>
              </a:ext>
            </a:extLst>
          </p:cNvPr>
          <p:cNvSpPr/>
          <p:nvPr/>
        </p:nvSpPr>
        <p:spPr bwMode="auto">
          <a:xfrm>
            <a:off x="11442970" y="1188395"/>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a:extLst>
              <a:ext uri="{FF2B5EF4-FFF2-40B4-BE49-F238E27FC236}">
                <a16:creationId xmlns:a16="http://schemas.microsoft.com/office/drawing/2014/main" id="{9B6E6037-C806-4A4B-A60D-ABC4892E98B9}"/>
              </a:ext>
            </a:extLst>
          </p:cNvPr>
          <p:cNvSpPr/>
          <p:nvPr/>
        </p:nvSpPr>
        <p:spPr bwMode="auto">
          <a:xfrm>
            <a:off x="11370012" y="1139756"/>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descr="Graphical user interface">
            <a:extLst>
              <a:ext uri="{FF2B5EF4-FFF2-40B4-BE49-F238E27FC236}">
                <a16:creationId xmlns:a16="http://schemas.microsoft.com/office/drawing/2014/main" id="{0751F5CD-C264-D82A-0067-93E14FBF1B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2929" y="1211092"/>
            <a:ext cx="7246514" cy="5456088"/>
          </a:xfrm>
          <a:prstGeom prst="rect">
            <a:avLst/>
          </a:prstGeom>
        </p:spPr>
      </p:pic>
    </p:spTree>
    <p:extLst>
      <p:ext uri="{BB962C8B-B14F-4D97-AF65-F5344CB8AC3E}">
        <p14:creationId xmlns:p14="http://schemas.microsoft.com/office/powerpoint/2010/main" val="460674729"/>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BB390-B73E-4812-940C-A2213C93E2DC}"/>
              </a:ext>
            </a:extLst>
          </p:cNvPr>
          <p:cNvSpPr>
            <a:spLocks noGrp="1"/>
          </p:cNvSpPr>
          <p:nvPr>
            <p:ph type="title"/>
          </p:nvPr>
        </p:nvSpPr>
        <p:spPr>
          <a:xfrm>
            <a:off x="455995" y="620428"/>
            <a:ext cx="11306469" cy="367858"/>
          </a:xfrm>
        </p:spPr>
        <p:txBody>
          <a:bodyPr/>
          <a:lstStyle/>
          <a:p>
            <a:r>
              <a:rPr lang="en-US" sz="2400" dirty="0">
                <a:solidFill>
                  <a:schemeClr val="accent2">
                    <a:lumMod val="60000"/>
                    <a:lumOff val="40000"/>
                  </a:schemeClr>
                </a:solidFill>
                <a:cs typeface="Segoe UI Semibold"/>
              </a:rPr>
              <a:t>Demonstration – v2/IMDB:  Page Rank Algorithm</a:t>
            </a:r>
            <a:endParaRPr lang="en-US" sz="2400" dirty="0">
              <a:solidFill>
                <a:schemeClr val="accent2">
                  <a:lumMod val="60000"/>
                  <a:lumOff val="40000"/>
                </a:schemeClr>
              </a:solidFill>
            </a:endParaRPr>
          </a:p>
        </p:txBody>
      </p:sp>
      <p:sp>
        <p:nvSpPr>
          <p:cNvPr id="3" name="Text Placeholder 2">
            <a:extLst>
              <a:ext uri="{FF2B5EF4-FFF2-40B4-BE49-F238E27FC236}">
                <a16:creationId xmlns:a16="http://schemas.microsoft.com/office/drawing/2014/main" id="{AC3E1E3F-8E9B-4AA3-AFD9-4D7278053F9A}"/>
              </a:ext>
            </a:extLst>
          </p:cNvPr>
          <p:cNvSpPr>
            <a:spLocks noGrp="1"/>
          </p:cNvSpPr>
          <p:nvPr>
            <p:ph type="body" sz="quarter" idx="10"/>
          </p:nvPr>
        </p:nvSpPr>
        <p:spPr>
          <a:xfrm>
            <a:off x="455995" y="1922586"/>
            <a:ext cx="9384447" cy="661720"/>
          </a:xfrm>
        </p:spPr>
        <p:txBody>
          <a:bodyPr vert="horz" wrap="square" lIns="0" tIns="0" rIns="0" bIns="0" rtlCol="0" anchor="t">
            <a:spAutoFit/>
          </a:bodyPr>
          <a:lstStyle/>
          <a:p>
            <a:pPr marL="280035" indent="-280035">
              <a:lnSpc>
                <a:spcPct val="90000"/>
              </a:lnSpc>
              <a:spcAft>
                <a:spcPts val="588"/>
              </a:spcAft>
              <a:buFont typeface="Arial,Sans-Serif" panose="020B0604020202020204" pitchFamily="34" charset="0"/>
              <a:buChar char="•"/>
            </a:pPr>
            <a:endParaRPr lang="en-US" dirty="0">
              <a:ea typeface="+mn-lt"/>
              <a:cs typeface="+mn-lt"/>
            </a:endParaRPr>
          </a:p>
          <a:p>
            <a:pPr marL="335915" indent="-335915"/>
            <a:endParaRPr lang="en-US" dirty="0">
              <a:ea typeface="+mn-lt"/>
              <a:cs typeface="+mn-lt"/>
            </a:endParaRPr>
          </a:p>
        </p:txBody>
      </p:sp>
      <p:sp>
        <p:nvSpPr>
          <p:cNvPr id="9" name="Rectangle 8">
            <a:extLst>
              <a:ext uri="{FF2B5EF4-FFF2-40B4-BE49-F238E27FC236}">
                <a16:creationId xmlns:a16="http://schemas.microsoft.com/office/drawing/2014/main" id="{E3743541-CC54-4122-901F-31E4C928C0B5}"/>
              </a:ext>
            </a:extLst>
          </p:cNvPr>
          <p:cNvSpPr/>
          <p:nvPr/>
        </p:nvSpPr>
        <p:spPr bwMode="auto">
          <a:xfrm>
            <a:off x="5667829" y="968829"/>
            <a:ext cx="914400"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C15BA176-C466-49D4-B33F-D61EDF0FB711}"/>
              </a:ext>
            </a:extLst>
          </p:cNvPr>
          <p:cNvSpPr/>
          <p:nvPr/>
        </p:nvSpPr>
        <p:spPr bwMode="auto">
          <a:xfrm>
            <a:off x="8432798" y="5417455"/>
            <a:ext cx="1807027"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a:extLst>
              <a:ext uri="{FF2B5EF4-FFF2-40B4-BE49-F238E27FC236}">
                <a16:creationId xmlns:a16="http://schemas.microsoft.com/office/drawing/2014/main" id="{34DBF81F-4274-4E2A-AAB7-489C7A6E6394}"/>
              </a:ext>
            </a:extLst>
          </p:cNvPr>
          <p:cNvSpPr/>
          <p:nvPr/>
        </p:nvSpPr>
        <p:spPr bwMode="auto">
          <a:xfrm>
            <a:off x="11442970" y="1188395"/>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a:extLst>
              <a:ext uri="{FF2B5EF4-FFF2-40B4-BE49-F238E27FC236}">
                <a16:creationId xmlns:a16="http://schemas.microsoft.com/office/drawing/2014/main" id="{9B6E6037-C806-4A4B-A60D-ABC4892E98B9}"/>
              </a:ext>
            </a:extLst>
          </p:cNvPr>
          <p:cNvSpPr/>
          <p:nvPr/>
        </p:nvSpPr>
        <p:spPr bwMode="auto">
          <a:xfrm>
            <a:off x="11370012" y="1139756"/>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descr="Table">
            <a:extLst>
              <a:ext uri="{FF2B5EF4-FFF2-40B4-BE49-F238E27FC236}">
                <a16:creationId xmlns:a16="http://schemas.microsoft.com/office/drawing/2014/main" id="{2447718E-75B2-CE6E-23B6-5062FCABD7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7072" y="1188395"/>
            <a:ext cx="9271937" cy="4996230"/>
          </a:xfrm>
          <a:prstGeom prst="rect">
            <a:avLst/>
          </a:prstGeom>
        </p:spPr>
      </p:pic>
      <p:sp>
        <p:nvSpPr>
          <p:cNvPr id="4" name="Rectangle 2">
            <a:extLst>
              <a:ext uri="{FF2B5EF4-FFF2-40B4-BE49-F238E27FC236}">
                <a16:creationId xmlns:a16="http://schemas.microsoft.com/office/drawing/2014/main" id="{5891941D-40AA-69BA-0B8A-B1FF8CF75B2F}"/>
              </a:ext>
            </a:extLst>
          </p:cNvPr>
          <p:cNvSpPr>
            <a:spLocks noChangeArrowheads="1"/>
          </p:cNvSpPr>
          <p:nvPr/>
        </p:nvSpPr>
        <p:spPr bwMode="auto">
          <a:xfrm>
            <a:off x="1729522" y="6421987"/>
            <a:ext cx="7964525" cy="30777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ctr" defTabSz="914400" eaLnBrk="0" fontAlgn="base" hangingPunct="0">
              <a:spcBef>
                <a:spcPct val="0"/>
              </a:spcBef>
              <a:spcAft>
                <a:spcPct val="0"/>
              </a:spcAft>
            </a:pPr>
            <a:r>
              <a:rPr lang="en-US" altLang="en-US" sz="1400" dirty="0">
                <a:latin typeface="Arial" panose="020B0604020202020204" pitchFamily="34" charset="0"/>
              </a:rPr>
              <a:t>Computes the Page Rank of all Vertices and lists the top 100.   3743 </a:t>
            </a:r>
            <a:r>
              <a:rPr lang="en-US" altLang="en-US" sz="1400" dirty="0" err="1">
                <a:latin typeface="Arial" panose="020B0604020202020204" pitchFamily="34" charset="0"/>
              </a:rPr>
              <a:t>ms</a:t>
            </a:r>
            <a:r>
              <a:rPr lang="en-US" altLang="en-US" sz="1400" dirty="0">
                <a:latin typeface="Arial" panose="020B0604020202020204" pitchFamily="34" charset="0"/>
              </a:rPr>
              <a:t>, 0 </a:t>
            </a:r>
            <a:r>
              <a:rPr lang="en-US" altLang="en-US" sz="1400" dirty="0" err="1">
                <a:latin typeface="Arial" panose="020B0604020202020204" pitchFamily="34" charset="0"/>
              </a:rPr>
              <a:t>RUs.</a:t>
            </a:r>
            <a:endParaRPr kumimoji="0" lang="en-US" altLang="en-US" sz="140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067101576"/>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DB0B99EF-AA7B-47BE-944B-97BCFE08EEB3}"/>
              </a:ext>
            </a:extLst>
          </p:cNvPr>
          <p:cNvSpPr txBox="1">
            <a:spLocks/>
          </p:cNvSpPr>
          <p:nvPr/>
        </p:nvSpPr>
        <p:spPr>
          <a:xfrm>
            <a:off x="584200" y="2425780"/>
            <a:ext cx="9144000" cy="2942088"/>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US" b="1" dirty="0">
                <a:solidFill>
                  <a:srgbClr val="FFFFFF"/>
                </a:solidFill>
                <a:latin typeface="Segoe UI" panose="020B0502040204020203" pitchFamily="34" charset="0"/>
              </a:rPr>
              <a:t>Thank you!</a:t>
            </a:r>
          </a:p>
          <a:p>
            <a:endParaRPr lang="en-US" b="1" dirty="0">
              <a:solidFill>
                <a:srgbClr val="FFFFFF"/>
              </a:solidFill>
              <a:latin typeface="Segoe UI" panose="020B0502040204020203" pitchFamily="34" charset="0"/>
            </a:endParaRPr>
          </a:p>
          <a:p>
            <a:endParaRPr lang="en-US" b="1" dirty="0">
              <a:solidFill>
                <a:srgbClr val="FFFFFF"/>
              </a:solidFill>
              <a:latin typeface="Segoe UI" panose="020B0502040204020203" pitchFamily="34" charset="0"/>
            </a:endParaRPr>
          </a:p>
          <a:p>
            <a:r>
              <a:rPr lang="en-US" b="1" dirty="0">
                <a:solidFill>
                  <a:srgbClr val="FFFFFF"/>
                </a:solidFill>
                <a:latin typeface="Segoe UI" panose="020B0502040204020203" pitchFamily="34" charset="0"/>
              </a:rPr>
              <a:t>Questions?</a:t>
            </a:r>
            <a:endParaRPr lang="en-US" dirty="0"/>
          </a:p>
        </p:txBody>
      </p:sp>
    </p:spTree>
    <p:extLst>
      <p:ext uri="{BB962C8B-B14F-4D97-AF65-F5344CB8AC3E}">
        <p14:creationId xmlns:p14="http://schemas.microsoft.com/office/powerpoint/2010/main" val="1459196063"/>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BB390-B73E-4812-940C-A2213C93E2DC}"/>
              </a:ext>
            </a:extLst>
          </p:cNvPr>
          <p:cNvSpPr>
            <a:spLocks noGrp="1"/>
          </p:cNvSpPr>
          <p:nvPr>
            <p:ph type="title"/>
          </p:nvPr>
        </p:nvSpPr>
        <p:spPr>
          <a:xfrm>
            <a:off x="455995" y="620428"/>
            <a:ext cx="11306469" cy="397545"/>
          </a:xfrm>
        </p:spPr>
        <p:txBody>
          <a:bodyPr/>
          <a:lstStyle/>
          <a:p>
            <a:r>
              <a:rPr lang="en-US" dirty="0">
                <a:solidFill>
                  <a:schemeClr val="accent2">
                    <a:lumMod val="60000"/>
                    <a:lumOff val="40000"/>
                  </a:schemeClr>
                </a:solidFill>
                <a:cs typeface="Segoe UI Semibold"/>
              </a:rPr>
              <a:t>Influences</a:t>
            </a:r>
            <a:endParaRPr lang="en-US" dirty="0">
              <a:solidFill>
                <a:schemeClr val="accent2">
                  <a:lumMod val="60000"/>
                  <a:lumOff val="40000"/>
                </a:schemeClr>
              </a:solidFill>
            </a:endParaRPr>
          </a:p>
        </p:txBody>
      </p:sp>
      <p:sp>
        <p:nvSpPr>
          <p:cNvPr id="3" name="Text Placeholder 2">
            <a:extLst>
              <a:ext uri="{FF2B5EF4-FFF2-40B4-BE49-F238E27FC236}">
                <a16:creationId xmlns:a16="http://schemas.microsoft.com/office/drawing/2014/main" id="{AC3E1E3F-8E9B-4AA3-AFD9-4D7278053F9A}"/>
              </a:ext>
            </a:extLst>
          </p:cNvPr>
          <p:cNvSpPr>
            <a:spLocks noGrp="1"/>
          </p:cNvSpPr>
          <p:nvPr>
            <p:ph type="body" sz="quarter" idx="10"/>
          </p:nvPr>
        </p:nvSpPr>
        <p:spPr>
          <a:xfrm>
            <a:off x="455995" y="1922586"/>
            <a:ext cx="9384447" cy="1200329"/>
          </a:xfrm>
        </p:spPr>
        <p:txBody>
          <a:bodyPr vert="horz" wrap="square" lIns="0" tIns="0" rIns="0" bIns="0" rtlCol="0" anchor="t">
            <a:spAutoFit/>
          </a:bodyPr>
          <a:lstStyle/>
          <a:p>
            <a:pPr marL="280035" indent="-280035">
              <a:lnSpc>
                <a:spcPct val="150000"/>
              </a:lnSpc>
              <a:spcAft>
                <a:spcPts val="588"/>
              </a:spcAft>
              <a:buFont typeface="Arial,Sans-Serif" panose="020B0604020202020204" pitchFamily="34" charset="0"/>
            </a:pPr>
            <a:endParaRPr lang="en-US">
              <a:ea typeface="+mn-lt"/>
              <a:cs typeface="+mn-lt"/>
            </a:endParaRPr>
          </a:p>
          <a:p>
            <a:pPr marL="280035" indent="-280035">
              <a:lnSpc>
                <a:spcPct val="90000"/>
              </a:lnSpc>
              <a:spcAft>
                <a:spcPts val="588"/>
              </a:spcAft>
              <a:buFont typeface="Arial,Sans-Serif" panose="020B0604020202020204" pitchFamily="34" charset="0"/>
              <a:buChar char="•"/>
            </a:pPr>
            <a:endParaRPr lang="en-US">
              <a:ea typeface="+mn-lt"/>
              <a:cs typeface="+mn-lt"/>
            </a:endParaRPr>
          </a:p>
          <a:p>
            <a:pPr marL="335915" indent="-335915"/>
            <a:endParaRPr lang="en-US">
              <a:ea typeface="+mn-lt"/>
              <a:cs typeface="+mn-lt"/>
            </a:endParaRPr>
          </a:p>
        </p:txBody>
      </p:sp>
      <p:sp>
        <p:nvSpPr>
          <p:cNvPr id="4" name="TextBox 3">
            <a:extLst>
              <a:ext uri="{FF2B5EF4-FFF2-40B4-BE49-F238E27FC236}">
                <a16:creationId xmlns:a16="http://schemas.microsoft.com/office/drawing/2014/main" id="{40C999F7-4F4C-403D-A55C-E359CFC56B8B}"/>
              </a:ext>
            </a:extLst>
          </p:cNvPr>
          <p:cNvSpPr txBox="1"/>
          <p:nvPr/>
        </p:nvSpPr>
        <p:spPr>
          <a:xfrm>
            <a:off x="1055411" y="1211092"/>
            <a:ext cx="10081178" cy="5466112"/>
          </a:xfrm>
          <a:prstGeom prst="rect">
            <a:avLst/>
          </a:prstGeom>
          <a:noFill/>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r>
              <a:rPr lang="en-US" sz="2000" b="1" dirty="0">
                <a:cs typeface="Segoe UI"/>
              </a:rPr>
              <a:t>Real-World Customer Use-Cases</a:t>
            </a:r>
            <a:endParaRPr lang="en-US" sz="2000" dirty="0">
              <a:cs typeface="Segoe UI"/>
            </a:endParaRPr>
          </a:p>
          <a:p>
            <a:pPr lvl="1">
              <a:buFont typeface="Arial" panose="020B0604020202020204" pitchFamily="34" charset="0"/>
              <a:buChar char="•"/>
            </a:pPr>
            <a:r>
              <a:rPr lang="en-US" sz="2000" dirty="0">
                <a:cs typeface="Segoe UI"/>
              </a:rPr>
              <a:t>  Manufacturing </a:t>
            </a:r>
            <a:r>
              <a:rPr lang="en-US" sz="2000" b="1" dirty="0">
                <a:cs typeface="Segoe UI"/>
              </a:rPr>
              <a:t>Bill-of-Material </a:t>
            </a:r>
            <a:r>
              <a:rPr lang="en-US" sz="2000" dirty="0">
                <a:cs typeface="Segoe UI"/>
              </a:rPr>
              <a:t>(BOM) </a:t>
            </a:r>
          </a:p>
          <a:p>
            <a:pPr lvl="1">
              <a:buFont typeface="Arial" panose="020B0604020202020204" pitchFamily="34" charset="0"/>
              <a:buChar char="•"/>
            </a:pPr>
            <a:r>
              <a:rPr lang="en-US" sz="2000" dirty="0">
                <a:cs typeface="Segoe UI"/>
              </a:rPr>
              <a:t>  </a:t>
            </a:r>
            <a:r>
              <a:rPr lang="en-US" sz="2000" b="1" dirty="0">
                <a:cs typeface="Segoe UI"/>
              </a:rPr>
              <a:t>Social Network Systems </a:t>
            </a:r>
            <a:r>
              <a:rPr lang="en-US" sz="2000" dirty="0">
                <a:cs typeface="Segoe UI"/>
              </a:rPr>
              <a:t>- People, Messages, Posts, Tags, etc.</a:t>
            </a:r>
          </a:p>
          <a:p>
            <a:pPr lvl="1">
              <a:buFont typeface="Arial" panose="020B0604020202020204" pitchFamily="34" charset="0"/>
              <a:buChar char="•"/>
            </a:pPr>
            <a:r>
              <a:rPr lang="en-US" sz="2000" dirty="0">
                <a:cs typeface="Segoe UI"/>
              </a:rPr>
              <a:t>  Knowledge Graphs</a:t>
            </a:r>
          </a:p>
          <a:p>
            <a:pPr lvl="1">
              <a:buFont typeface="Arial" panose="020B0604020202020204" pitchFamily="34" charset="0"/>
              <a:buChar char="•"/>
            </a:pPr>
            <a:r>
              <a:rPr lang="en-US" sz="2000" dirty="0">
                <a:cs typeface="Segoe UI"/>
              </a:rPr>
              <a:t>  Java and Spring and Spring Data</a:t>
            </a:r>
          </a:p>
          <a:p>
            <a:endParaRPr lang="en-US" sz="2000" b="1" dirty="0">
              <a:cs typeface="Segoe UI"/>
            </a:endParaRPr>
          </a:p>
          <a:p>
            <a:r>
              <a:rPr lang="en-US" sz="2000" b="1" dirty="0">
                <a:cs typeface="Segoe UI"/>
              </a:rPr>
              <a:t>Previous </a:t>
            </a:r>
            <a:r>
              <a:rPr lang="en-US" sz="2000" b="1" dirty="0" err="1">
                <a:cs typeface="Segoe UI"/>
              </a:rPr>
              <a:t>CosmosDB</a:t>
            </a:r>
            <a:r>
              <a:rPr lang="en-US" sz="2000" b="1" dirty="0">
                <a:cs typeface="Segoe UI"/>
              </a:rPr>
              <a:t> Live TV Sessions</a:t>
            </a:r>
            <a:endParaRPr lang="en-US" sz="2000" dirty="0">
              <a:cs typeface="Segoe UI"/>
            </a:endParaRPr>
          </a:p>
          <a:p>
            <a:pPr marL="742933" lvl="1" indent="-285750">
              <a:buFont typeface="Arial" panose="020B0604020202020204" pitchFamily="34" charset="0"/>
              <a:buChar char="•"/>
            </a:pPr>
            <a:r>
              <a:rPr lang="en-US" sz="2000" dirty="0" err="1">
                <a:cs typeface="Segoe UI"/>
              </a:rPr>
              <a:t>Kushagra</a:t>
            </a:r>
            <a:r>
              <a:rPr lang="en-US" sz="2000" dirty="0">
                <a:cs typeface="Segoe UI"/>
              </a:rPr>
              <a:t> Thapar, Spring Data, 2022/02/03 </a:t>
            </a:r>
          </a:p>
          <a:p>
            <a:pPr marL="742933" lvl="1" indent="-285750">
              <a:buFont typeface="Arial" panose="020B0604020202020204" pitchFamily="34" charset="0"/>
              <a:buChar char="•"/>
            </a:pPr>
            <a:r>
              <a:rPr lang="en-US" sz="2000" dirty="0">
                <a:cs typeface="Segoe UI"/>
              </a:rPr>
              <a:t>Mark Heckler, Spring Boot, 2022/06/23</a:t>
            </a:r>
          </a:p>
          <a:p>
            <a:pPr lvl="1"/>
            <a:r>
              <a:rPr lang="en-US" sz="2000" dirty="0">
                <a:cs typeface="Segoe UI"/>
              </a:rPr>
              <a:t>	Spring Boot: Up and Running – O’Reilly Media Book</a:t>
            </a:r>
          </a:p>
          <a:p>
            <a:pPr marL="742933" lvl="1" indent="-285750">
              <a:buFont typeface="Arial" panose="020B0604020202020204" pitchFamily="34" charset="0"/>
              <a:buChar char="•"/>
            </a:pPr>
            <a:r>
              <a:rPr lang="en-US" sz="2000" dirty="0">
                <a:cs typeface="Segoe UI"/>
              </a:rPr>
              <a:t>List of Episodes  	</a:t>
            </a:r>
            <a:r>
              <a:rPr lang="en-US" sz="1600" dirty="0">
                <a:cs typeface="Segoe UI"/>
                <a:hlinkClick r:id="rId2"/>
              </a:rPr>
              <a:t>https://www.youtube.com/playlist?list=PLmamF3YkHLoKMzT3gP4oqHiJbjMaiiLEh</a:t>
            </a:r>
            <a:r>
              <a:rPr lang="en-US" sz="1600" dirty="0">
                <a:cs typeface="Segoe UI"/>
              </a:rPr>
              <a:t> </a:t>
            </a:r>
          </a:p>
          <a:p>
            <a:pPr marL="285750" indent="-285750">
              <a:buFont typeface="Arial" panose="020B0604020202020204" pitchFamily="34" charset="0"/>
              <a:buChar char="•"/>
            </a:pPr>
            <a:endParaRPr lang="en-US" sz="2000" dirty="0">
              <a:cs typeface="Segoe UI"/>
            </a:endParaRPr>
          </a:p>
          <a:p>
            <a:r>
              <a:rPr lang="en-US" sz="2000" b="1" dirty="0">
                <a:cs typeface="Segoe UI"/>
              </a:rPr>
              <a:t>LinkedIn / </a:t>
            </a:r>
            <a:r>
              <a:rPr lang="en-US" sz="2000" b="1" dirty="0" err="1">
                <a:cs typeface="Segoe UI"/>
              </a:rPr>
              <a:t>LIquid</a:t>
            </a:r>
            <a:endParaRPr lang="en-US" sz="2000" b="1" dirty="0">
              <a:cs typeface="Segoe UI"/>
            </a:endParaRPr>
          </a:p>
          <a:p>
            <a:pPr marL="800083" lvl="1" indent="-342900">
              <a:buFont typeface="Arial" panose="020B0604020202020204" pitchFamily="34" charset="0"/>
              <a:buChar char="•"/>
            </a:pPr>
            <a:r>
              <a:rPr lang="en-US" sz="2000" dirty="0">
                <a:cs typeface="Segoe UI"/>
              </a:rPr>
              <a:t>In-memory graph</a:t>
            </a:r>
          </a:p>
          <a:p>
            <a:pPr marL="800083" lvl="1" indent="-342900">
              <a:buFont typeface="Arial" panose="020B0604020202020204" pitchFamily="34" charset="0"/>
              <a:buChar char="•"/>
            </a:pPr>
            <a:r>
              <a:rPr lang="en-US" sz="1600" dirty="0">
                <a:cs typeface="Segoe UI"/>
              </a:rPr>
              <a:t>https://engineering.linkedin.com/blog/2020/liquid-the-soul-of-a-new-graph-database-part-1</a:t>
            </a:r>
          </a:p>
          <a:p>
            <a:pPr lvl="1"/>
            <a:endParaRPr lang="en-US" sz="2000" dirty="0">
              <a:cs typeface="Segoe UI"/>
            </a:endParaRPr>
          </a:p>
        </p:txBody>
      </p:sp>
      <p:sp>
        <p:nvSpPr>
          <p:cNvPr id="9" name="Rectangle 8">
            <a:extLst>
              <a:ext uri="{FF2B5EF4-FFF2-40B4-BE49-F238E27FC236}">
                <a16:creationId xmlns:a16="http://schemas.microsoft.com/office/drawing/2014/main" id="{E3743541-CC54-4122-901F-31E4C928C0B5}"/>
              </a:ext>
            </a:extLst>
          </p:cNvPr>
          <p:cNvSpPr/>
          <p:nvPr/>
        </p:nvSpPr>
        <p:spPr bwMode="auto">
          <a:xfrm>
            <a:off x="5667829" y="968829"/>
            <a:ext cx="914400"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C15BA176-C466-49D4-B33F-D61EDF0FB711}"/>
              </a:ext>
            </a:extLst>
          </p:cNvPr>
          <p:cNvSpPr/>
          <p:nvPr/>
        </p:nvSpPr>
        <p:spPr bwMode="auto">
          <a:xfrm>
            <a:off x="8432798" y="5417455"/>
            <a:ext cx="1807027"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a:extLst>
              <a:ext uri="{FF2B5EF4-FFF2-40B4-BE49-F238E27FC236}">
                <a16:creationId xmlns:a16="http://schemas.microsoft.com/office/drawing/2014/main" id="{34DBF81F-4274-4E2A-AAB7-489C7A6E6394}"/>
              </a:ext>
            </a:extLst>
          </p:cNvPr>
          <p:cNvSpPr/>
          <p:nvPr/>
        </p:nvSpPr>
        <p:spPr bwMode="auto">
          <a:xfrm>
            <a:off x="11442970" y="1188395"/>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a:extLst>
              <a:ext uri="{FF2B5EF4-FFF2-40B4-BE49-F238E27FC236}">
                <a16:creationId xmlns:a16="http://schemas.microsoft.com/office/drawing/2014/main" id="{9B6E6037-C806-4A4B-A60D-ABC4892E98B9}"/>
              </a:ext>
            </a:extLst>
          </p:cNvPr>
          <p:cNvSpPr/>
          <p:nvPr/>
        </p:nvSpPr>
        <p:spPr bwMode="auto">
          <a:xfrm>
            <a:off x="11370012" y="1139756"/>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444740999"/>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BB390-B73E-4812-940C-A2213C93E2DC}"/>
              </a:ext>
            </a:extLst>
          </p:cNvPr>
          <p:cNvSpPr>
            <a:spLocks noGrp="1"/>
          </p:cNvSpPr>
          <p:nvPr>
            <p:ph type="title"/>
          </p:nvPr>
        </p:nvSpPr>
        <p:spPr>
          <a:xfrm>
            <a:off x="455995" y="620428"/>
            <a:ext cx="11306469" cy="1192634"/>
          </a:xfrm>
        </p:spPr>
        <p:txBody>
          <a:bodyPr/>
          <a:lstStyle/>
          <a:p>
            <a:r>
              <a:rPr lang="en-US" dirty="0">
                <a:solidFill>
                  <a:schemeClr val="accent2">
                    <a:lumMod val="60000"/>
                    <a:lumOff val="40000"/>
                  </a:schemeClr>
                </a:solidFill>
                <a:cs typeface="Segoe UI Semibold"/>
              </a:rPr>
              <a:t>Perception:  </a:t>
            </a:r>
            <a:r>
              <a:rPr lang="en-US" sz="2000" dirty="0">
                <a:cs typeface="Segoe UI"/>
              </a:rPr>
              <a:t>What solution would you use if the problem was drawn like this?</a:t>
            </a:r>
            <a:br>
              <a:rPr lang="en-US" sz="2800" dirty="0">
                <a:cs typeface="Segoe UI"/>
              </a:rPr>
            </a:br>
            <a:br>
              <a:rPr lang="en-US" sz="2800" dirty="0">
                <a:cs typeface="Segoe UI"/>
              </a:rPr>
            </a:br>
            <a:endParaRPr lang="en-US" dirty="0"/>
          </a:p>
        </p:txBody>
      </p:sp>
      <p:sp>
        <p:nvSpPr>
          <p:cNvPr id="3" name="Text Placeholder 2">
            <a:extLst>
              <a:ext uri="{FF2B5EF4-FFF2-40B4-BE49-F238E27FC236}">
                <a16:creationId xmlns:a16="http://schemas.microsoft.com/office/drawing/2014/main" id="{AC3E1E3F-8E9B-4AA3-AFD9-4D7278053F9A}"/>
              </a:ext>
            </a:extLst>
          </p:cNvPr>
          <p:cNvSpPr>
            <a:spLocks noGrp="1"/>
          </p:cNvSpPr>
          <p:nvPr>
            <p:ph type="body" sz="quarter" idx="10"/>
          </p:nvPr>
        </p:nvSpPr>
        <p:spPr>
          <a:xfrm>
            <a:off x="455995" y="1922586"/>
            <a:ext cx="9384447" cy="1200329"/>
          </a:xfrm>
        </p:spPr>
        <p:txBody>
          <a:bodyPr vert="horz" wrap="square" lIns="0" tIns="0" rIns="0" bIns="0" rtlCol="0" anchor="t">
            <a:spAutoFit/>
          </a:bodyPr>
          <a:lstStyle/>
          <a:p>
            <a:pPr marL="280035" indent="-280035">
              <a:lnSpc>
                <a:spcPct val="150000"/>
              </a:lnSpc>
              <a:spcAft>
                <a:spcPts val="588"/>
              </a:spcAft>
              <a:buFont typeface="Arial,Sans-Serif" panose="020B0604020202020204" pitchFamily="34" charset="0"/>
            </a:pPr>
            <a:endParaRPr lang="en-US" dirty="0">
              <a:ea typeface="+mn-lt"/>
              <a:cs typeface="+mn-lt"/>
            </a:endParaRPr>
          </a:p>
          <a:p>
            <a:pPr marL="280035" indent="-280035">
              <a:lnSpc>
                <a:spcPct val="90000"/>
              </a:lnSpc>
              <a:spcAft>
                <a:spcPts val="588"/>
              </a:spcAft>
              <a:buFont typeface="Arial,Sans-Serif" panose="020B0604020202020204" pitchFamily="34" charset="0"/>
              <a:buChar char="•"/>
            </a:pPr>
            <a:endParaRPr lang="en-US" dirty="0">
              <a:ea typeface="+mn-lt"/>
              <a:cs typeface="+mn-lt"/>
            </a:endParaRPr>
          </a:p>
          <a:p>
            <a:pPr marL="335915" indent="-335915"/>
            <a:endParaRPr lang="en-US" dirty="0">
              <a:ea typeface="+mn-lt"/>
              <a:cs typeface="+mn-lt"/>
            </a:endParaRPr>
          </a:p>
        </p:txBody>
      </p:sp>
      <p:sp>
        <p:nvSpPr>
          <p:cNvPr id="4" name="TextBox 3">
            <a:extLst>
              <a:ext uri="{FF2B5EF4-FFF2-40B4-BE49-F238E27FC236}">
                <a16:creationId xmlns:a16="http://schemas.microsoft.com/office/drawing/2014/main" id="{40C999F7-4F4C-403D-A55C-E359CFC56B8B}"/>
              </a:ext>
            </a:extLst>
          </p:cNvPr>
          <p:cNvSpPr txBox="1"/>
          <p:nvPr/>
        </p:nvSpPr>
        <p:spPr>
          <a:xfrm>
            <a:off x="976653" y="1688316"/>
            <a:ext cx="10081178" cy="849463"/>
          </a:xfrm>
          <a:prstGeom prst="rect">
            <a:avLst/>
          </a:prstGeom>
          <a:noFill/>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endParaRPr lang="en-US" sz="1800" dirty="0">
              <a:cs typeface="Segoe UI"/>
            </a:endParaRPr>
          </a:p>
          <a:p>
            <a:endParaRPr lang="en-US" sz="1800" dirty="0">
              <a:cs typeface="Segoe UI"/>
            </a:endParaRPr>
          </a:p>
        </p:txBody>
      </p:sp>
      <p:sp>
        <p:nvSpPr>
          <p:cNvPr id="9" name="Rectangle 8">
            <a:extLst>
              <a:ext uri="{FF2B5EF4-FFF2-40B4-BE49-F238E27FC236}">
                <a16:creationId xmlns:a16="http://schemas.microsoft.com/office/drawing/2014/main" id="{E3743541-CC54-4122-901F-31E4C928C0B5}"/>
              </a:ext>
            </a:extLst>
          </p:cNvPr>
          <p:cNvSpPr/>
          <p:nvPr/>
        </p:nvSpPr>
        <p:spPr bwMode="auto">
          <a:xfrm>
            <a:off x="5667829" y="968829"/>
            <a:ext cx="914400"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C15BA176-C466-49D4-B33F-D61EDF0FB711}"/>
              </a:ext>
            </a:extLst>
          </p:cNvPr>
          <p:cNvSpPr/>
          <p:nvPr/>
        </p:nvSpPr>
        <p:spPr bwMode="auto">
          <a:xfrm>
            <a:off x="8432798" y="5417455"/>
            <a:ext cx="1807027"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a:extLst>
              <a:ext uri="{FF2B5EF4-FFF2-40B4-BE49-F238E27FC236}">
                <a16:creationId xmlns:a16="http://schemas.microsoft.com/office/drawing/2014/main" id="{34DBF81F-4274-4E2A-AAB7-489C7A6E6394}"/>
              </a:ext>
            </a:extLst>
          </p:cNvPr>
          <p:cNvSpPr/>
          <p:nvPr/>
        </p:nvSpPr>
        <p:spPr bwMode="auto">
          <a:xfrm>
            <a:off x="11442970" y="1188395"/>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a:extLst>
              <a:ext uri="{FF2B5EF4-FFF2-40B4-BE49-F238E27FC236}">
                <a16:creationId xmlns:a16="http://schemas.microsoft.com/office/drawing/2014/main" id="{9B6E6037-C806-4A4B-A60D-ABC4892E98B9}"/>
              </a:ext>
            </a:extLst>
          </p:cNvPr>
          <p:cNvSpPr/>
          <p:nvPr/>
        </p:nvSpPr>
        <p:spPr bwMode="auto">
          <a:xfrm>
            <a:off x="11370012" y="1139756"/>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descr="Diagram&#10;&#10;Description automatically generated">
            <a:extLst>
              <a:ext uri="{FF2B5EF4-FFF2-40B4-BE49-F238E27FC236}">
                <a16:creationId xmlns:a16="http://schemas.microsoft.com/office/drawing/2014/main" id="{217889E5-C5D5-6710-E1E8-3F9E088870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30830" y="1362386"/>
            <a:ext cx="5730340" cy="5173881"/>
          </a:xfrm>
          <a:prstGeom prst="rect">
            <a:avLst/>
          </a:prstGeom>
        </p:spPr>
      </p:pic>
    </p:spTree>
    <p:extLst>
      <p:ext uri="{BB962C8B-B14F-4D97-AF65-F5344CB8AC3E}">
        <p14:creationId xmlns:p14="http://schemas.microsoft.com/office/powerpoint/2010/main" val="1446485037"/>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BB390-B73E-4812-940C-A2213C93E2DC}"/>
              </a:ext>
            </a:extLst>
          </p:cNvPr>
          <p:cNvSpPr>
            <a:spLocks noGrp="1"/>
          </p:cNvSpPr>
          <p:nvPr>
            <p:ph type="title"/>
          </p:nvPr>
        </p:nvSpPr>
        <p:spPr>
          <a:xfrm>
            <a:off x="455995" y="620428"/>
            <a:ext cx="11306469" cy="1192634"/>
          </a:xfrm>
        </p:spPr>
        <p:txBody>
          <a:bodyPr/>
          <a:lstStyle/>
          <a:p>
            <a:r>
              <a:rPr lang="en-US" dirty="0">
                <a:solidFill>
                  <a:schemeClr val="accent2">
                    <a:lumMod val="60000"/>
                    <a:lumOff val="40000"/>
                  </a:schemeClr>
                </a:solidFill>
                <a:cs typeface="Segoe UI Semibold"/>
              </a:rPr>
              <a:t>Perception:  </a:t>
            </a:r>
            <a:r>
              <a:rPr lang="en-US" sz="2000" dirty="0">
                <a:cs typeface="Segoe UI"/>
              </a:rPr>
              <a:t>Or if the problem was drawn like this?</a:t>
            </a:r>
            <a:br>
              <a:rPr lang="en-US" sz="2800" dirty="0">
                <a:cs typeface="Segoe UI"/>
              </a:rPr>
            </a:br>
            <a:br>
              <a:rPr lang="en-US" sz="2800" dirty="0">
                <a:cs typeface="Segoe UI"/>
              </a:rPr>
            </a:br>
            <a:endParaRPr lang="en-US" dirty="0"/>
          </a:p>
        </p:txBody>
      </p:sp>
      <p:sp>
        <p:nvSpPr>
          <p:cNvPr id="3" name="Text Placeholder 2">
            <a:extLst>
              <a:ext uri="{FF2B5EF4-FFF2-40B4-BE49-F238E27FC236}">
                <a16:creationId xmlns:a16="http://schemas.microsoft.com/office/drawing/2014/main" id="{AC3E1E3F-8E9B-4AA3-AFD9-4D7278053F9A}"/>
              </a:ext>
            </a:extLst>
          </p:cNvPr>
          <p:cNvSpPr>
            <a:spLocks noGrp="1"/>
          </p:cNvSpPr>
          <p:nvPr>
            <p:ph type="body" sz="quarter" idx="10"/>
          </p:nvPr>
        </p:nvSpPr>
        <p:spPr>
          <a:xfrm>
            <a:off x="455995" y="1922586"/>
            <a:ext cx="9384447" cy="1200329"/>
          </a:xfrm>
        </p:spPr>
        <p:txBody>
          <a:bodyPr vert="horz" wrap="square" lIns="0" tIns="0" rIns="0" bIns="0" rtlCol="0" anchor="t">
            <a:spAutoFit/>
          </a:bodyPr>
          <a:lstStyle/>
          <a:p>
            <a:pPr marL="280035" indent="-280035">
              <a:lnSpc>
                <a:spcPct val="150000"/>
              </a:lnSpc>
              <a:spcAft>
                <a:spcPts val="588"/>
              </a:spcAft>
              <a:buFont typeface="Arial,Sans-Serif" panose="020B0604020202020204" pitchFamily="34" charset="0"/>
            </a:pPr>
            <a:endParaRPr lang="en-US" dirty="0">
              <a:ea typeface="+mn-lt"/>
              <a:cs typeface="+mn-lt"/>
            </a:endParaRPr>
          </a:p>
          <a:p>
            <a:pPr marL="280035" indent="-280035">
              <a:lnSpc>
                <a:spcPct val="90000"/>
              </a:lnSpc>
              <a:spcAft>
                <a:spcPts val="588"/>
              </a:spcAft>
              <a:buFont typeface="Arial,Sans-Serif" panose="020B0604020202020204" pitchFamily="34" charset="0"/>
              <a:buChar char="•"/>
            </a:pPr>
            <a:endParaRPr lang="en-US" dirty="0">
              <a:ea typeface="+mn-lt"/>
              <a:cs typeface="+mn-lt"/>
            </a:endParaRPr>
          </a:p>
          <a:p>
            <a:pPr marL="335915" indent="-335915"/>
            <a:endParaRPr lang="en-US" dirty="0">
              <a:ea typeface="+mn-lt"/>
              <a:cs typeface="+mn-lt"/>
            </a:endParaRPr>
          </a:p>
        </p:txBody>
      </p:sp>
      <p:sp>
        <p:nvSpPr>
          <p:cNvPr id="4" name="TextBox 3">
            <a:extLst>
              <a:ext uri="{FF2B5EF4-FFF2-40B4-BE49-F238E27FC236}">
                <a16:creationId xmlns:a16="http://schemas.microsoft.com/office/drawing/2014/main" id="{40C999F7-4F4C-403D-A55C-E359CFC56B8B}"/>
              </a:ext>
            </a:extLst>
          </p:cNvPr>
          <p:cNvSpPr txBox="1"/>
          <p:nvPr/>
        </p:nvSpPr>
        <p:spPr>
          <a:xfrm>
            <a:off x="976653" y="1688316"/>
            <a:ext cx="10081178" cy="849463"/>
          </a:xfrm>
          <a:prstGeom prst="rect">
            <a:avLst/>
          </a:prstGeom>
          <a:noFill/>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endParaRPr lang="en-US" sz="1800" dirty="0">
              <a:cs typeface="Segoe UI"/>
            </a:endParaRPr>
          </a:p>
          <a:p>
            <a:endParaRPr lang="en-US" sz="1800" dirty="0">
              <a:cs typeface="Segoe UI"/>
            </a:endParaRPr>
          </a:p>
        </p:txBody>
      </p:sp>
      <p:sp>
        <p:nvSpPr>
          <p:cNvPr id="9" name="Rectangle 8">
            <a:extLst>
              <a:ext uri="{FF2B5EF4-FFF2-40B4-BE49-F238E27FC236}">
                <a16:creationId xmlns:a16="http://schemas.microsoft.com/office/drawing/2014/main" id="{E3743541-CC54-4122-901F-31E4C928C0B5}"/>
              </a:ext>
            </a:extLst>
          </p:cNvPr>
          <p:cNvSpPr/>
          <p:nvPr/>
        </p:nvSpPr>
        <p:spPr bwMode="auto">
          <a:xfrm>
            <a:off x="5667829" y="968829"/>
            <a:ext cx="914400"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C15BA176-C466-49D4-B33F-D61EDF0FB711}"/>
              </a:ext>
            </a:extLst>
          </p:cNvPr>
          <p:cNvSpPr/>
          <p:nvPr/>
        </p:nvSpPr>
        <p:spPr bwMode="auto">
          <a:xfrm>
            <a:off x="8432798" y="5417455"/>
            <a:ext cx="1807027"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a:extLst>
              <a:ext uri="{FF2B5EF4-FFF2-40B4-BE49-F238E27FC236}">
                <a16:creationId xmlns:a16="http://schemas.microsoft.com/office/drawing/2014/main" id="{34DBF81F-4274-4E2A-AAB7-489C7A6E6394}"/>
              </a:ext>
            </a:extLst>
          </p:cNvPr>
          <p:cNvSpPr/>
          <p:nvPr/>
        </p:nvSpPr>
        <p:spPr bwMode="auto">
          <a:xfrm>
            <a:off x="11442970" y="1188395"/>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a:extLst>
              <a:ext uri="{FF2B5EF4-FFF2-40B4-BE49-F238E27FC236}">
                <a16:creationId xmlns:a16="http://schemas.microsoft.com/office/drawing/2014/main" id="{9B6E6037-C806-4A4B-A60D-ABC4892E98B9}"/>
              </a:ext>
            </a:extLst>
          </p:cNvPr>
          <p:cNvSpPr/>
          <p:nvPr/>
        </p:nvSpPr>
        <p:spPr bwMode="auto">
          <a:xfrm>
            <a:off x="11370012" y="1139756"/>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Diagram&#10;&#10;Description automatically generated">
            <a:extLst>
              <a:ext uri="{FF2B5EF4-FFF2-40B4-BE49-F238E27FC236}">
                <a16:creationId xmlns:a16="http://schemas.microsoft.com/office/drawing/2014/main" id="{FF1C2347-2255-0AF3-670D-389E30FD02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77780" y="1336874"/>
            <a:ext cx="5678924" cy="4948891"/>
          </a:xfrm>
          <a:prstGeom prst="rect">
            <a:avLst/>
          </a:prstGeom>
        </p:spPr>
      </p:pic>
      <p:sp>
        <p:nvSpPr>
          <p:cNvPr id="5" name="TextBox 4">
            <a:extLst>
              <a:ext uri="{FF2B5EF4-FFF2-40B4-BE49-F238E27FC236}">
                <a16:creationId xmlns:a16="http://schemas.microsoft.com/office/drawing/2014/main" id="{4312FE07-2563-6F3A-10C2-238B0C0DCF88}"/>
              </a:ext>
            </a:extLst>
          </p:cNvPr>
          <p:cNvSpPr txBox="1"/>
          <p:nvPr/>
        </p:nvSpPr>
        <p:spPr>
          <a:xfrm>
            <a:off x="1784129" y="6390955"/>
            <a:ext cx="7981194" cy="307777"/>
          </a:xfrm>
          <a:prstGeom prst="rect">
            <a:avLst/>
          </a:prstGeom>
          <a:noFill/>
        </p:spPr>
        <p:txBody>
          <a:bodyPr wrap="square" lIns="0" tIns="0" rIns="0" bIns="0" rtlCol="0">
            <a:spAutoFit/>
          </a:bodyPr>
          <a:lstStyle/>
          <a:p>
            <a:pPr algn="ctr"/>
            <a:r>
              <a:rPr lang="en-US" sz="2000" dirty="0"/>
              <a:t>We see this a lot in the field.</a:t>
            </a:r>
          </a:p>
        </p:txBody>
      </p:sp>
    </p:spTree>
    <p:extLst>
      <p:ext uri="{BB962C8B-B14F-4D97-AF65-F5344CB8AC3E}">
        <p14:creationId xmlns:p14="http://schemas.microsoft.com/office/powerpoint/2010/main" val="264146742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BB390-B73E-4812-940C-A2213C93E2DC}"/>
              </a:ext>
            </a:extLst>
          </p:cNvPr>
          <p:cNvSpPr>
            <a:spLocks noGrp="1"/>
          </p:cNvSpPr>
          <p:nvPr>
            <p:ph type="title"/>
          </p:nvPr>
        </p:nvSpPr>
        <p:spPr>
          <a:xfrm>
            <a:off x="455995" y="620428"/>
            <a:ext cx="11306469" cy="1192634"/>
          </a:xfrm>
        </p:spPr>
        <p:txBody>
          <a:bodyPr/>
          <a:lstStyle/>
          <a:p>
            <a:br>
              <a:rPr lang="en-US" sz="2800" dirty="0">
                <a:cs typeface="Segoe UI"/>
              </a:rPr>
            </a:br>
            <a:br>
              <a:rPr lang="en-US" sz="2800" dirty="0">
                <a:cs typeface="Segoe UI"/>
              </a:rPr>
            </a:br>
            <a:endParaRPr lang="en-US" dirty="0"/>
          </a:p>
        </p:txBody>
      </p:sp>
      <p:sp>
        <p:nvSpPr>
          <p:cNvPr id="3" name="Text Placeholder 2">
            <a:extLst>
              <a:ext uri="{FF2B5EF4-FFF2-40B4-BE49-F238E27FC236}">
                <a16:creationId xmlns:a16="http://schemas.microsoft.com/office/drawing/2014/main" id="{AC3E1E3F-8E9B-4AA3-AFD9-4D7278053F9A}"/>
              </a:ext>
            </a:extLst>
          </p:cNvPr>
          <p:cNvSpPr>
            <a:spLocks noGrp="1"/>
          </p:cNvSpPr>
          <p:nvPr>
            <p:ph type="body" sz="quarter" idx="10"/>
          </p:nvPr>
        </p:nvSpPr>
        <p:spPr>
          <a:xfrm>
            <a:off x="455995" y="1922586"/>
            <a:ext cx="9384447" cy="1200329"/>
          </a:xfrm>
        </p:spPr>
        <p:txBody>
          <a:bodyPr vert="horz" wrap="square" lIns="0" tIns="0" rIns="0" bIns="0" rtlCol="0" anchor="t">
            <a:spAutoFit/>
          </a:bodyPr>
          <a:lstStyle/>
          <a:p>
            <a:pPr marL="280035" indent="-280035">
              <a:lnSpc>
                <a:spcPct val="150000"/>
              </a:lnSpc>
              <a:spcAft>
                <a:spcPts val="588"/>
              </a:spcAft>
              <a:buFont typeface="Arial,Sans-Serif" panose="020B0604020202020204" pitchFamily="34" charset="0"/>
            </a:pPr>
            <a:endParaRPr lang="en-US" dirty="0">
              <a:ea typeface="+mn-lt"/>
              <a:cs typeface="+mn-lt"/>
            </a:endParaRPr>
          </a:p>
          <a:p>
            <a:pPr marL="280035" indent="-280035">
              <a:lnSpc>
                <a:spcPct val="90000"/>
              </a:lnSpc>
              <a:spcAft>
                <a:spcPts val="588"/>
              </a:spcAft>
              <a:buFont typeface="Arial,Sans-Serif" panose="020B0604020202020204" pitchFamily="34" charset="0"/>
              <a:buChar char="•"/>
            </a:pPr>
            <a:endParaRPr lang="en-US" dirty="0">
              <a:ea typeface="+mn-lt"/>
              <a:cs typeface="+mn-lt"/>
            </a:endParaRPr>
          </a:p>
          <a:p>
            <a:pPr marL="335915" indent="-335915"/>
            <a:endParaRPr lang="en-US" dirty="0">
              <a:ea typeface="+mn-lt"/>
              <a:cs typeface="+mn-lt"/>
            </a:endParaRPr>
          </a:p>
        </p:txBody>
      </p:sp>
      <p:sp>
        <p:nvSpPr>
          <p:cNvPr id="4" name="TextBox 3">
            <a:extLst>
              <a:ext uri="{FF2B5EF4-FFF2-40B4-BE49-F238E27FC236}">
                <a16:creationId xmlns:a16="http://schemas.microsoft.com/office/drawing/2014/main" id="{40C999F7-4F4C-403D-A55C-E359CFC56B8B}"/>
              </a:ext>
            </a:extLst>
          </p:cNvPr>
          <p:cNvSpPr txBox="1"/>
          <p:nvPr/>
        </p:nvSpPr>
        <p:spPr>
          <a:xfrm>
            <a:off x="976653" y="1688316"/>
            <a:ext cx="10081178" cy="849463"/>
          </a:xfrm>
          <a:prstGeom prst="rect">
            <a:avLst/>
          </a:prstGeom>
          <a:noFill/>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endParaRPr lang="en-US" sz="1800" dirty="0">
              <a:cs typeface="Segoe UI"/>
            </a:endParaRPr>
          </a:p>
          <a:p>
            <a:endParaRPr lang="en-US" sz="1800" dirty="0">
              <a:cs typeface="Segoe UI"/>
            </a:endParaRPr>
          </a:p>
        </p:txBody>
      </p:sp>
      <p:sp>
        <p:nvSpPr>
          <p:cNvPr id="9" name="Rectangle 8">
            <a:extLst>
              <a:ext uri="{FF2B5EF4-FFF2-40B4-BE49-F238E27FC236}">
                <a16:creationId xmlns:a16="http://schemas.microsoft.com/office/drawing/2014/main" id="{E3743541-CC54-4122-901F-31E4C928C0B5}"/>
              </a:ext>
            </a:extLst>
          </p:cNvPr>
          <p:cNvSpPr/>
          <p:nvPr/>
        </p:nvSpPr>
        <p:spPr bwMode="auto">
          <a:xfrm>
            <a:off x="5667829" y="968829"/>
            <a:ext cx="914400"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C15BA176-C466-49D4-B33F-D61EDF0FB711}"/>
              </a:ext>
            </a:extLst>
          </p:cNvPr>
          <p:cNvSpPr/>
          <p:nvPr/>
        </p:nvSpPr>
        <p:spPr bwMode="auto">
          <a:xfrm>
            <a:off x="8432798" y="5417455"/>
            <a:ext cx="1807027"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a:extLst>
              <a:ext uri="{FF2B5EF4-FFF2-40B4-BE49-F238E27FC236}">
                <a16:creationId xmlns:a16="http://schemas.microsoft.com/office/drawing/2014/main" id="{34DBF81F-4274-4E2A-AAB7-489C7A6E6394}"/>
              </a:ext>
            </a:extLst>
          </p:cNvPr>
          <p:cNvSpPr/>
          <p:nvPr/>
        </p:nvSpPr>
        <p:spPr bwMode="auto">
          <a:xfrm>
            <a:off x="11442970" y="1188395"/>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a:extLst>
              <a:ext uri="{FF2B5EF4-FFF2-40B4-BE49-F238E27FC236}">
                <a16:creationId xmlns:a16="http://schemas.microsoft.com/office/drawing/2014/main" id="{9B6E6037-C806-4A4B-A60D-ABC4892E98B9}"/>
              </a:ext>
            </a:extLst>
          </p:cNvPr>
          <p:cNvSpPr/>
          <p:nvPr/>
        </p:nvSpPr>
        <p:spPr bwMode="auto">
          <a:xfrm>
            <a:off x="11370012" y="1139756"/>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 name="TextBox 7">
            <a:extLst>
              <a:ext uri="{FF2B5EF4-FFF2-40B4-BE49-F238E27FC236}">
                <a16:creationId xmlns:a16="http://schemas.microsoft.com/office/drawing/2014/main" id="{8959927B-2128-8207-6D96-5891CE81B0A4}"/>
              </a:ext>
            </a:extLst>
          </p:cNvPr>
          <p:cNvSpPr txBox="1"/>
          <p:nvPr/>
        </p:nvSpPr>
        <p:spPr>
          <a:xfrm>
            <a:off x="320564" y="1757547"/>
            <a:ext cx="2933276" cy="3385542"/>
          </a:xfrm>
          <a:prstGeom prst="rect">
            <a:avLst/>
          </a:prstGeom>
          <a:noFill/>
        </p:spPr>
        <p:txBody>
          <a:bodyPr wrap="square" lIns="0" tIns="0" rIns="0" bIns="0" rtlCol="0">
            <a:spAutoFit/>
          </a:bodyPr>
          <a:lstStyle/>
          <a:p>
            <a:pPr algn="l"/>
            <a:r>
              <a:rPr lang="en-US" sz="2000" dirty="0"/>
              <a:t>A Total Solution involves </a:t>
            </a:r>
            <a:r>
              <a:rPr lang="en-US" sz="2000" b="1" dirty="0"/>
              <a:t>more than just the Database</a:t>
            </a:r>
            <a:r>
              <a:rPr lang="en-US" sz="2000" dirty="0"/>
              <a:t>.</a:t>
            </a:r>
          </a:p>
          <a:p>
            <a:pPr algn="l"/>
            <a:endParaRPr lang="en-US" sz="2000" dirty="0"/>
          </a:p>
          <a:p>
            <a:pPr algn="l"/>
            <a:r>
              <a:rPr lang="en-US" sz="2000" b="1" dirty="0"/>
              <a:t>Database Integrations</a:t>
            </a:r>
            <a:r>
              <a:rPr lang="en-US" sz="2000" dirty="0"/>
              <a:t> are important.</a:t>
            </a:r>
          </a:p>
          <a:p>
            <a:pPr algn="l"/>
            <a:endParaRPr lang="en-US" sz="2000" dirty="0"/>
          </a:p>
          <a:p>
            <a:pPr algn="l"/>
            <a:r>
              <a:rPr lang="en-US" sz="2000" dirty="0"/>
              <a:t>The </a:t>
            </a:r>
            <a:r>
              <a:rPr lang="en-US" sz="2000" b="1" dirty="0" err="1"/>
              <a:t>CosmosDB</a:t>
            </a:r>
            <a:r>
              <a:rPr lang="en-US" sz="2000" b="1" dirty="0"/>
              <a:t> SQL API </a:t>
            </a:r>
            <a:r>
              <a:rPr lang="en-US" sz="2000" dirty="0"/>
              <a:t>offers excellent integration with other Azure </a:t>
            </a:r>
            <a:r>
              <a:rPr lang="en-US" sz="2000" dirty="0" err="1"/>
              <a:t>Paas</a:t>
            </a:r>
            <a:r>
              <a:rPr lang="en-US" sz="2000" dirty="0"/>
              <a:t> Services.</a:t>
            </a:r>
          </a:p>
        </p:txBody>
      </p:sp>
      <p:pic>
        <p:nvPicPr>
          <p:cNvPr id="6" name="Picture 5" descr="Diagram, timeline">
            <a:extLst>
              <a:ext uri="{FF2B5EF4-FFF2-40B4-BE49-F238E27FC236}">
                <a16:creationId xmlns:a16="http://schemas.microsoft.com/office/drawing/2014/main" id="{8F7F18B0-2194-0F0E-2521-3A8D8829D3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11356" y="247795"/>
            <a:ext cx="8324649" cy="6362410"/>
          </a:xfrm>
          <a:prstGeom prst="rect">
            <a:avLst/>
          </a:prstGeom>
        </p:spPr>
      </p:pic>
    </p:spTree>
    <p:extLst>
      <p:ext uri="{BB962C8B-B14F-4D97-AF65-F5344CB8AC3E}">
        <p14:creationId xmlns:p14="http://schemas.microsoft.com/office/powerpoint/2010/main" val="2891568842"/>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BB390-B73E-4812-940C-A2213C93E2DC}"/>
              </a:ext>
            </a:extLst>
          </p:cNvPr>
          <p:cNvSpPr>
            <a:spLocks noGrp="1"/>
          </p:cNvSpPr>
          <p:nvPr>
            <p:ph type="title"/>
          </p:nvPr>
        </p:nvSpPr>
        <p:spPr>
          <a:xfrm>
            <a:off x="455995" y="620428"/>
            <a:ext cx="11306469" cy="397545"/>
          </a:xfrm>
        </p:spPr>
        <p:txBody>
          <a:bodyPr/>
          <a:lstStyle/>
          <a:p>
            <a:r>
              <a:rPr lang="en-US" dirty="0">
                <a:solidFill>
                  <a:schemeClr val="accent2">
                    <a:lumMod val="60000"/>
                    <a:lumOff val="40000"/>
                  </a:schemeClr>
                </a:solidFill>
                <a:cs typeface="Segoe UI Semibold"/>
              </a:rPr>
              <a:t>Database Solutions</a:t>
            </a:r>
            <a:endParaRPr lang="en-US" dirty="0">
              <a:solidFill>
                <a:schemeClr val="accent2">
                  <a:lumMod val="60000"/>
                  <a:lumOff val="40000"/>
                </a:schemeClr>
              </a:solidFill>
            </a:endParaRPr>
          </a:p>
        </p:txBody>
      </p:sp>
      <p:sp>
        <p:nvSpPr>
          <p:cNvPr id="3" name="Text Placeholder 2">
            <a:extLst>
              <a:ext uri="{FF2B5EF4-FFF2-40B4-BE49-F238E27FC236}">
                <a16:creationId xmlns:a16="http://schemas.microsoft.com/office/drawing/2014/main" id="{AC3E1E3F-8E9B-4AA3-AFD9-4D7278053F9A}"/>
              </a:ext>
            </a:extLst>
          </p:cNvPr>
          <p:cNvSpPr>
            <a:spLocks noGrp="1"/>
          </p:cNvSpPr>
          <p:nvPr>
            <p:ph type="body" sz="quarter" idx="10"/>
          </p:nvPr>
        </p:nvSpPr>
        <p:spPr>
          <a:xfrm>
            <a:off x="455995" y="1922586"/>
            <a:ext cx="9384447" cy="1200329"/>
          </a:xfrm>
        </p:spPr>
        <p:txBody>
          <a:bodyPr vert="horz" wrap="square" lIns="0" tIns="0" rIns="0" bIns="0" rtlCol="0" anchor="t">
            <a:spAutoFit/>
          </a:bodyPr>
          <a:lstStyle/>
          <a:p>
            <a:pPr marL="280035" indent="-280035">
              <a:lnSpc>
                <a:spcPct val="150000"/>
              </a:lnSpc>
              <a:spcAft>
                <a:spcPts val="588"/>
              </a:spcAft>
              <a:buFont typeface="Arial,Sans-Serif" panose="020B0604020202020204" pitchFamily="34" charset="0"/>
            </a:pPr>
            <a:endParaRPr lang="en-US">
              <a:ea typeface="+mn-lt"/>
              <a:cs typeface="+mn-lt"/>
            </a:endParaRPr>
          </a:p>
          <a:p>
            <a:pPr marL="280035" indent="-280035">
              <a:lnSpc>
                <a:spcPct val="90000"/>
              </a:lnSpc>
              <a:spcAft>
                <a:spcPts val="588"/>
              </a:spcAft>
              <a:buFont typeface="Arial,Sans-Serif" panose="020B0604020202020204" pitchFamily="34" charset="0"/>
              <a:buChar char="•"/>
            </a:pPr>
            <a:endParaRPr lang="en-US">
              <a:ea typeface="+mn-lt"/>
              <a:cs typeface="+mn-lt"/>
            </a:endParaRPr>
          </a:p>
          <a:p>
            <a:pPr marL="335915" indent="-335915"/>
            <a:endParaRPr lang="en-US">
              <a:ea typeface="+mn-lt"/>
              <a:cs typeface="+mn-lt"/>
            </a:endParaRPr>
          </a:p>
        </p:txBody>
      </p:sp>
      <p:sp>
        <p:nvSpPr>
          <p:cNvPr id="4" name="TextBox 3">
            <a:extLst>
              <a:ext uri="{FF2B5EF4-FFF2-40B4-BE49-F238E27FC236}">
                <a16:creationId xmlns:a16="http://schemas.microsoft.com/office/drawing/2014/main" id="{40C999F7-4F4C-403D-A55C-E359CFC56B8B}"/>
              </a:ext>
            </a:extLst>
          </p:cNvPr>
          <p:cNvSpPr txBox="1"/>
          <p:nvPr/>
        </p:nvSpPr>
        <p:spPr>
          <a:xfrm>
            <a:off x="965364" y="1581071"/>
            <a:ext cx="10081178" cy="4173450"/>
          </a:xfrm>
          <a:prstGeom prst="rect">
            <a:avLst/>
          </a:prstGeom>
          <a:noFill/>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a:buFont typeface="Arial" panose="020B0604020202020204" pitchFamily="34" charset="0"/>
              <a:buChar char="•"/>
            </a:pPr>
            <a:r>
              <a:rPr lang="en-US" sz="1800" dirty="0">
                <a:cs typeface="Segoe UI"/>
              </a:rPr>
              <a:t> </a:t>
            </a:r>
            <a:r>
              <a:rPr lang="en-US" sz="1800" b="1" dirty="0">
                <a:cs typeface="Segoe UI"/>
              </a:rPr>
              <a:t>Types of Databases</a:t>
            </a:r>
          </a:p>
          <a:p>
            <a:pPr>
              <a:buFont typeface="Arial" panose="020B0604020202020204" pitchFamily="34" charset="0"/>
              <a:buChar char="•"/>
            </a:pPr>
            <a:endParaRPr lang="en-US" sz="1800" dirty="0">
              <a:cs typeface="Segoe UI"/>
            </a:endParaRPr>
          </a:p>
          <a:p>
            <a:pPr lvl="1">
              <a:buFont typeface="Arial" panose="020B0604020202020204" pitchFamily="34" charset="0"/>
              <a:buChar char="•"/>
            </a:pPr>
            <a:r>
              <a:rPr lang="en-US" sz="1800" dirty="0">
                <a:cs typeface="Segoe UI"/>
              </a:rPr>
              <a:t>    </a:t>
            </a:r>
            <a:r>
              <a:rPr lang="en-US" sz="1800" b="1" dirty="0">
                <a:cs typeface="Segoe UI"/>
              </a:rPr>
              <a:t>Relational</a:t>
            </a:r>
            <a:r>
              <a:rPr lang="en-US" sz="1800" dirty="0">
                <a:cs typeface="Segoe UI"/>
              </a:rPr>
              <a:t>: Transactional use-cases</a:t>
            </a:r>
          </a:p>
          <a:p>
            <a:pPr lvl="1">
              <a:buFont typeface="Arial" panose="020B0604020202020204" pitchFamily="34" charset="0"/>
              <a:buChar char="•"/>
            </a:pPr>
            <a:r>
              <a:rPr lang="en-US" sz="1800" dirty="0">
                <a:cs typeface="Segoe UI"/>
              </a:rPr>
              <a:t>    </a:t>
            </a:r>
            <a:r>
              <a:rPr lang="en-US" sz="1800" b="1" dirty="0">
                <a:cs typeface="Segoe UI"/>
              </a:rPr>
              <a:t>Graph</a:t>
            </a:r>
            <a:r>
              <a:rPr lang="en-US" sz="1800" dirty="0">
                <a:cs typeface="Segoe UI"/>
              </a:rPr>
              <a:t>: Graph-specific use-cases.  </a:t>
            </a:r>
            <a:r>
              <a:rPr lang="en-US" sz="1800" b="1" dirty="0">
                <a:cs typeface="Segoe UI"/>
              </a:rPr>
              <a:t>RDF</a:t>
            </a:r>
            <a:r>
              <a:rPr lang="en-US" sz="1800" dirty="0">
                <a:cs typeface="Segoe UI"/>
              </a:rPr>
              <a:t> (</a:t>
            </a:r>
            <a:r>
              <a:rPr lang="en-US" sz="1800" b="1" dirty="0" err="1">
                <a:cs typeface="Segoe UI"/>
              </a:rPr>
              <a:t>triplestores</a:t>
            </a:r>
            <a:r>
              <a:rPr lang="en-US" sz="1800" dirty="0">
                <a:cs typeface="Segoe UI"/>
              </a:rPr>
              <a:t>) and </a:t>
            </a:r>
            <a:r>
              <a:rPr lang="en-US" sz="1800" b="1" dirty="0">
                <a:cs typeface="Segoe UI"/>
              </a:rPr>
              <a:t>LPG</a:t>
            </a:r>
            <a:r>
              <a:rPr lang="en-US" sz="1800" dirty="0">
                <a:cs typeface="Segoe UI"/>
              </a:rPr>
              <a:t> (</a:t>
            </a:r>
            <a:r>
              <a:rPr lang="en-US" sz="1800" b="1" dirty="0">
                <a:cs typeface="Segoe UI"/>
              </a:rPr>
              <a:t>vertices, edges</a:t>
            </a:r>
            <a:r>
              <a:rPr lang="en-US" sz="1800" dirty="0">
                <a:cs typeface="Segoe UI"/>
              </a:rPr>
              <a:t>)</a:t>
            </a:r>
          </a:p>
          <a:p>
            <a:pPr lvl="1">
              <a:buFont typeface="Arial" panose="020B0604020202020204" pitchFamily="34" charset="0"/>
              <a:buChar char="•"/>
            </a:pPr>
            <a:r>
              <a:rPr lang="en-US" sz="1800" dirty="0">
                <a:cs typeface="Segoe UI"/>
              </a:rPr>
              <a:t>    </a:t>
            </a:r>
            <a:r>
              <a:rPr lang="en-US" sz="1800" b="1" dirty="0">
                <a:cs typeface="Segoe UI"/>
              </a:rPr>
              <a:t>NoSQL:</a:t>
            </a:r>
            <a:r>
              <a:rPr lang="en-US" sz="1800" dirty="0">
                <a:cs typeface="Segoe UI"/>
              </a:rPr>
              <a:t> including the </a:t>
            </a:r>
            <a:r>
              <a:rPr lang="en-US" sz="1800" dirty="0" err="1">
                <a:cs typeface="Segoe UI"/>
              </a:rPr>
              <a:t>CosmosDB</a:t>
            </a:r>
            <a:r>
              <a:rPr lang="en-US" sz="1800" dirty="0">
                <a:cs typeface="Segoe UI"/>
              </a:rPr>
              <a:t> SQL API: </a:t>
            </a:r>
            <a:r>
              <a:rPr lang="en-US" sz="1800" b="1" dirty="0">
                <a:cs typeface="Segoe UI"/>
              </a:rPr>
              <a:t>General Purpose</a:t>
            </a:r>
          </a:p>
          <a:p>
            <a:pPr lvl="1">
              <a:buFont typeface="Arial" panose="020B0604020202020204" pitchFamily="34" charset="0"/>
              <a:buChar char="•"/>
            </a:pPr>
            <a:endParaRPr lang="en-US" sz="1800" dirty="0">
              <a:cs typeface="Segoe UI"/>
            </a:endParaRPr>
          </a:p>
          <a:p>
            <a:pPr>
              <a:buFont typeface="Arial" panose="020B0604020202020204" pitchFamily="34" charset="0"/>
              <a:buChar char="•"/>
            </a:pPr>
            <a:r>
              <a:rPr lang="en-US" sz="1800" dirty="0">
                <a:cs typeface="Segoe UI"/>
              </a:rPr>
              <a:t>   </a:t>
            </a:r>
            <a:r>
              <a:rPr lang="en-US" sz="1800" b="1" dirty="0">
                <a:cs typeface="Segoe UI"/>
              </a:rPr>
              <a:t>Think Differently; Why another Graph Solution?</a:t>
            </a:r>
            <a:endParaRPr lang="en-US" sz="1800" dirty="0">
              <a:cs typeface="Segoe UI"/>
            </a:endParaRPr>
          </a:p>
          <a:p>
            <a:pPr>
              <a:buFont typeface="Arial" panose="020B0604020202020204" pitchFamily="34" charset="0"/>
              <a:buChar char="•"/>
            </a:pPr>
            <a:endParaRPr lang="en-US" sz="1800" dirty="0">
              <a:cs typeface="Segoe UI"/>
            </a:endParaRPr>
          </a:p>
          <a:p>
            <a:pPr lvl="1">
              <a:buFont typeface="Arial" panose="020B0604020202020204" pitchFamily="34" charset="0"/>
              <a:buChar char="•"/>
            </a:pPr>
            <a:r>
              <a:rPr lang="en-US" sz="1800" dirty="0">
                <a:cs typeface="Segoe UI"/>
              </a:rPr>
              <a:t>    </a:t>
            </a:r>
            <a:r>
              <a:rPr lang="en-US" sz="1800" b="1" dirty="0">
                <a:cs typeface="Segoe UI"/>
              </a:rPr>
              <a:t>Fast execution speed</a:t>
            </a:r>
            <a:r>
              <a:rPr lang="en-US" sz="1800" dirty="0">
                <a:cs typeface="Segoe UI"/>
              </a:rPr>
              <a:t>, and </a:t>
            </a:r>
            <a:r>
              <a:rPr lang="en-US" sz="1800" b="1" dirty="0">
                <a:cs typeface="Segoe UI"/>
              </a:rPr>
              <a:t>lower </a:t>
            </a:r>
            <a:r>
              <a:rPr lang="en-US" sz="1800" b="1" dirty="0" err="1">
                <a:cs typeface="Segoe UI"/>
              </a:rPr>
              <a:t>CosmosDB</a:t>
            </a:r>
            <a:r>
              <a:rPr lang="en-US" sz="1800" b="1" dirty="0">
                <a:cs typeface="Segoe UI"/>
              </a:rPr>
              <a:t> RU costs</a:t>
            </a:r>
          </a:p>
          <a:p>
            <a:pPr lvl="1">
              <a:buFont typeface="Arial" panose="020B0604020202020204" pitchFamily="34" charset="0"/>
              <a:buChar char="•"/>
            </a:pPr>
            <a:r>
              <a:rPr lang="en-US" sz="1800" dirty="0">
                <a:cs typeface="Segoe UI"/>
              </a:rPr>
              <a:t>    Lower barrier to entry for new apps: </a:t>
            </a:r>
            <a:r>
              <a:rPr lang="en-US" sz="1800" b="1" dirty="0">
                <a:cs typeface="Segoe UI"/>
              </a:rPr>
              <a:t>conceptual simplicity, based on SQL</a:t>
            </a:r>
          </a:p>
          <a:p>
            <a:pPr lvl="1">
              <a:buFont typeface="Arial" panose="020B0604020202020204" pitchFamily="34" charset="0"/>
              <a:buChar char="•"/>
            </a:pPr>
            <a:r>
              <a:rPr lang="en-US" sz="1800" dirty="0">
                <a:cs typeface="Segoe UI"/>
              </a:rPr>
              <a:t>    </a:t>
            </a:r>
            <a:r>
              <a:rPr lang="en-US" sz="1800" b="1" dirty="0">
                <a:cs typeface="Segoe UI"/>
              </a:rPr>
              <a:t>Reusable design</a:t>
            </a:r>
          </a:p>
          <a:p>
            <a:pPr lvl="1">
              <a:buFont typeface="Arial" panose="020B0604020202020204" pitchFamily="34" charset="0"/>
              <a:buChar char="•"/>
            </a:pPr>
            <a:r>
              <a:rPr lang="en-US" sz="1800" b="1" dirty="0">
                <a:cs typeface="Segoe UI"/>
              </a:rPr>
              <a:t>    Faster time-to-market.</a:t>
            </a:r>
            <a:r>
              <a:rPr lang="en-US" sz="1800" dirty="0">
                <a:cs typeface="Segoe UI"/>
              </a:rPr>
              <a:t>  Zero to POC in days.  A Reference Implementation</a:t>
            </a:r>
          </a:p>
          <a:p>
            <a:pPr lvl="1">
              <a:buFont typeface="Arial" panose="020B0604020202020204" pitchFamily="34" charset="0"/>
              <a:buChar char="•"/>
            </a:pPr>
            <a:r>
              <a:rPr lang="en-US" sz="1800" dirty="0">
                <a:cs typeface="Segoe UI"/>
              </a:rPr>
              <a:t>    Enables </a:t>
            </a:r>
            <a:r>
              <a:rPr lang="en-US" sz="1800" b="1" dirty="0">
                <a:cs typeface="Segoe UI"/>
              </a:rPr>
              <a:t>better integration </a:t>
            </a:r>
            <a:r>
              <a:rPr lang="en-US" sz="1800" dirty="0">
                <a:cs typeface="Segoe UI"/>
              </a:rPr>
              <a:t>with the rest of Azure</a:t>
            </a:r>
          </a:p>
          <a:p>
            <a:pPr lvl="1">
              <a:buFont typeface="Arial" panose="020B0604020202020204" pitchFamily="34" charset="0"/>
              <a:buChar char="•"/>
            </a:pPr>
            <a:endParaRPr lang="en-US" sz="1800" dirty="0">
              <a:cs typeface="Segoe UI"/>
            </a:endParaRPr>
          </a:p>
        </p:txBody>
      </p:sp>
      <p:sp>
        <p:nvSpPr>
          <p:cNvPr id="9" name="Rectangle 8">
            <a:extLst>
              <a:ext uri="{FF2B5EF4-FFF2-40B4-BE49-F238E27FC236}">
                <a16:creationId xmlns:a16="http://schemas.microsoft.com/office/drawing/2014/main" id="{E3743541-CC54-4122-901F-31E4C928C0B5}"/>
              </a:ext>
            </a:extLst>
          </p:cNvPr>
          <p:cNvSpPr/>
          <p:nvPr/>
        </p:nvSpPr>
        <p:spPr bwMode="auto">
          <a:xfrm>
            <a:off x="5667829" y="968829"/>
            <a:ext cx="914400"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C15BA176-C466-49D4-B33F-D61EDF0FB711}"/>
              </a:ext>
            </a:extLst>
          </p:cNvPr>
          <p:cNvSpPr/>
          <p:nvPr/>
        </p:nvSpPr>
        <p:spPr bwMode="auto">
          <a:xfrm>
            <a:off x="8432798" y="5417455"/>
            <a:ext cx="1807027"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a:extLst>
              <a:ext uri="{FF2B5EF4-FFF2-40B4-BE49-F238E27FC236}">
                <a16:creationId xmlns:a16="http://schemas.microsoft.com/office/drawing/2014/main" id="{34DBF81F-4274-4E2A-AAB7-489C7A6E6394}"/>
              </a:ext>
            </a:extLst>
          </p:cNvPr>
          <p:cNvSpPr/>
          <p:nvPr/>
        </p:nvSpPr>
        <p:spPr bwMode="auto">
          <a:xfrm>
            <a:off x="11442970" y="1188395"/>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a:extLst>
              <a:ext uri="{FF2B5EF4-FFF2-40B4-BE49-F238E27FC236}">
                <a16:creationId xmlns:a16="http://schemas.microsoft.com/office/drawing/2014/main" id="{9B6E6037-C806-4A4B-A60D-ABC4892E98B9}"/>
              </a:ext>
            </a:extLst>
          </p:cNvPr>
          <p:cNvSpPr/>
          <p:nvPr/>
        </p:nvSpPr>
        <p:spPr bwMode="auto">
          <a:xfrm>
            <a:off x="11370012" y="1139756"/>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201056269"/>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BB390-B73E-4812-940C-A2213C93E2DC}"/>
              </a:ext>
            </a:extLst>
          </p:cNvPr>
          <p:cNvSpPr>
            <a:spLocks noGrp="1"/>
          </p:cNvSpPr>
          <p:nvPr>
            <p:ph type="title"/>
          </p:nvPr>
        </p:nvSpPr>
        <p:spPr>
          <a:xfrm>
            <a:off x="455995" y="620428"/>
            <a:ext cx="11306469" cy="397545"/>
          </a:xfrm>
        </p:spPr>
        <p:txBody>
          <a:bodyPr/>
          <a:lstStyle/>
          <a:p>
            <a:r>
              <a:rPr lang="en-US" dirty="0">
                <a:solidFill>
                  <a:schemeClr val="accent2">
                    <a:lumMod val="60000"/>
                    <a:lumOff val="40000"/>
                  </a:schemeClr>
                </a:solidFill>
                <a:cs typeface="Segoe UI Semibold"/>
              </a:rPr>
              <a:t>Design Foundations:  The concept of RDF Triples and </a:t>
            </a:r>
            <a:r>
              <a:rPr lang="en-US" dirty="0" err="1">
                <a:solidFill>
                  <a:schemeClr val="accent2">
                    <a:lumMod val="60000"/>
                    <a:lumOff val="40000"/>
                  </a:schemeClr>
                </a:solidFill>
                <a:cs typeface="Segoe UI Semibold"/>
              </a:rPr>
              <a:t>Triplestores</a:t>
            </a:r>
            <a:endParaRPr lang="en-US" dirty="0">
              <a:solidFill>
                <a:schemeClr val="accent2">
                  <a:lumMod val="60000"/>
                  <a:lumOff val="40000"/>
                </a:schemeClr>
              </a:solidFill>
            </a:endParaRPr>
          </a:p>
        </p:txBody>
      </p:sp>
      <p:sp>
        <p:nvSpPr>
          <p:cNvPr id="3" name="Text Placeholder 2">
            <a:extLst>
              <a:ext uri="{FF2B5EF4-FFF2-40B4-BE49-F238E27FC236}">
                <a16:creationId xmlns:a16="http://schemas.microsoft.com/office/drawing/2014/main" id="{AC3E1E3F-8E9B-4AA3-AFD9-4D7278053F9A}"/>
              </a:ext>
            </a:extLst>
          </p:cNvPr>
          <p:cNvSpPr>
            <a:spLocks noGrp="1"/>
          </p:cNvSpPr>
          <p:nvPr>
            <p:ph type="body" sz="quarter" idx="10"/>
          </p:nvPr>
        </p:nvSpPr>
        <p:spPr>
          <a:xfrm>
            <a:off x="455995" y="1922586"/>
            <a:ext cx="9384447" cy="1200329"/>
          </a:xfrm>
        </p:spPr>
        <p:txBody>
          <a:bodyPr vert="horz" wrap="square" lIns="0" tIns="0" rIns="0" bIns="0" rtlCol="0" anchor="t">
            <a:spAutoFit/>
          </a:bodyPr>
          <a:lstStyle/>
          <a:p>
            <a:pPr marL="280035" indent="-280035">
              <a:lnSpc>
                <a:spcPct val="150000"/>
              </a:lnSpc>
              <a:spcAft>
                <a:spcPts val="588"/>
              </a:spcAft>
              <a:buFont typeface="Arial,Sans-Serif" panose="020B0604020202020204" pitchFamily="34" charset="0"/>
            </a:pPr>
            <a:endParaRPr lang="en-US" dirty="0">
              <a:ea typeface="+mn-lt"/>
              <a:cs typeface="+mn-lt"/>
            </a:endParaRPr>
          </a:p>
          <a:p>
            <a:pPr marL="280035" indent="-280035">
              <a:lnSpc>
                <a:spcPct val="90000"/>
              </a:lnSpc>
              <a:spcAft>
                <a:spcPts val="588"/>
              </a:spcAft>
              <a:buFont typeface="Arial,Sans-Serif" panose="020B0604020202020204" pitchFamily="34" charset="0"/>
              <a:buChar char="•"/>
            </a:pPr>
            <a:endParaRPr lang="en-US" dirty="0">
              <a:ea typeface="+mn-lt"/>
              <a:cs typeface="+mn-lt"/>
            </a:endParaRPr>
          </a:p>
          <a:p>
            <a:pPr marL="335915" indent="-335915"/>
            <a:endParaRPr lang="en-US" dirty="0">
              <a:ea typeface="+mn-lt"/>
              <a:cs typeface="+mn-lt"/>
            </a:endParaRPr>
          </a:p>
        </p:txBody>
      </p:sp>
      <p:sp>
        <p:nvSpPr>
          <p:cNvPr id="4" name="TextBox 3">
            <a:extLst>
              <a:ext uri="{FF2B5EF4-FFF2-40B4-BE49-F238E27FC236}">
                <a16:creationId xmlns:a16="http://schemas.microsoft.com/office/drawing/2014/main" id="{40C999F7-4F4C-403D-A55C-E359CFC56B8B}"/>
              </a:ext>
            </a:extLst>
          </p:cNvPr>
          <p:cNvSpPr txBox="1"/>
          <p:nvPr/>
        </p:nvSpPr>
        <p:spPr>
          <a:xfrm>
            <a:off x="1681286" y="2823954"/>
            <a:ext cx="10081178" cy="3342453"/>
          </a:xfrm>
          <a:prstGeom prst="rect">
            <a:avLst/>
          </a:prstGeom>
          <a:noFill/>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r>
              <a:rPr lang="en-US" sz="1800" b="1" dirty="0">
                <a:cs typeface="Segoe UI"/>
              </a:rPr>
              <a:t>Examples:</a:t>
            </a:r>
          </a:p>
          <a:p>
            <a:pPr lvl="2"/>
            <a:r>
              <a:rPr lang="en-US" sz="1600" dirty="0">
                <a:latin typeface="Courier New" panose="02070309020205020404" pitchFamily="49" charset="0"/>
                <a:cs typeface="Courier New" panose="02070309020205020404" pitchFamily="49" charset="0"/>
              </a:rPr>
              <a:t>Microsoft    </a:t>
            </a:r>
            <a:r>
              <a:rPr lang="en-US" sz="1600" dirty="0" err="1">
                <a:latin typeface="Courier New" panose="02070309020205020404" pitchFamily="49" charset="0"/>
                <a:cs typeface="Courier New" panose="02070309020205020404" pitchFamily="49" charset="0"/>
              </a:rPr>
              <a:t>is_a</a:t>
            </a:r>
            <a:r>
              <a:rPr lang="en-US" sz="1600" dirty="0">
                <a:latin typeface="Courier New" panose="02070309020205020404" pitchFamily="49" charset="0"/>
                <a:cs typeface="Courier New" panose="02070309020205020404" pitchFamily="49" charset="0"/>
              </a:rPr>
              <a:t>             Technology Company</a:t>
            </a:r>
          </a:p>
          <a:p>
            <a:pPr lvl="2"/>
            <a:r>
              <a:rPr lang="en-US" sz="1600" dirty="0">
                <a:latin typeface="Courier New" panose="02070309020205020404" pitchFamily="49" charset="0"/>
                <a:cs typeface="Courier New" panose="02070309020205020404" pitchFamily="49" charset="0"/>
              </a:rPr>
              <a:t>Java         </a:t>
            </a:r>
            <a:r>
              <a:rPr lang="en-US" sz="1600" dirty="0" err="1">
                <a:latin typeface="Courier New" panose="02070309020205020404" pitchFamily="49" charset="0"/>
                <a:cs typeface="Courier New" panose="02070309020205020404" pitchFamily="49" charset="0"/>
              </a:rPr>
              <a:t>is_a</a:t>
            </a:r>
            <a:r>
              <a:rPr lang="en-US" sz="1600" dirty="0">
                <a:latin typeface="Courier New" panose="02070309020205020404" pitchFamily="49" charset="0"/>
                <a:cs typeface="Courier New" panose="02070309020205020404" pitchFamily="49" charset="0"/>
              </a:rPr>
              <a:t>             Programming Language</a:t>
            </a:r>
          </a:p>
          <a:p>
            <a:pPr lvl="2"/>
            <a:r>
              <a:rPr lang="en-US" sz="1600" dirty="0">
                <a:latin typeface="Courier New" panose="02070309020205020404" pitchFamily="49" charset="0"/>
                <a:cs typeface="Courier New" panose="02070309020205020404" pitchFamily="49" charset="0"/>
              </a:rPr>
              <a:t>C            </a:t>
            </a:r>
            <a:r>
              <a:rPr lang="en-US" sz="1600" dirty="0" err="1">
                <a:latin typeface="Courier New" panose="02070309020205020404" pitchFamily="49" charset="0"/>
                <a:cs typeface="Courier New" panose="02070309020205020404" pitchFamily="49" charset="0"/>
              </a:rPr>
              <a:t>is_a</a:t>
            </a:r>
            <a:r>
              <a:rPr lang="en-US" sz="1600" dirty="0">
                <a:latin typeface="Courier New" panose="02070309020205020404" pitchFamily="49" charset="0"/>
                <a:cs typeface="Courier New" panose="02070309020205020404" pitchFamily="49" charset="0"/>
              </a:rPr>
              <a:t>             Programming Language</a:t>
            </a:r>
          </a:p>
          <a:p>
            <a:pPr lvl="2"/>
            <a:r>
              <a:rPr lang="en-US" sz="1600" dirty="0" err="1">
                <a:latin typeface="Courier New" panose="02070309020205020404" pitchFamily="49" charset="0"/>
                <a:cs typeface="Courier New" panose="02070309020205020404" pitchFamily="49" charset="0"/>
              </a:rPr>
              <a:t>CosmosDB</a:t>
            </a:r>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is_a</a:t>
            </a:r>
            <a:r>
              <a:rPr lang="en-US" sz="1600" dirty="0">
                <a:latin typeface="Courier New" panose="02070309020205020404" pitchFamily="49" charset="0"/>
                <a:cs typeface="Courier New" panose="02070309020205020404" pitchFamily="49" charset="0"/>
              </a:rPr>
              <a:t>             Database System</a:t>
            </a:r>
          </a:p>
          <a:p>
            <a:pPr lvl="2"/>
            <a:r>
              <a:rPr lang="en-US" sz="1600" dirty="0" err="1">
                <a:latin typeface="Courier New" panose="02070309020205020404" pitchFamily="49" charset="0"/>
                <a:cs typeface="Courier New" panose="02070309020205020404" pitchFamily="49" charset="0"/>
              </a:rPr>
              <a:t>CosmosDB</a:t>
            </a:r>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is_a</a:t>
            </a:r>
            <a:r>
              <a:rPr lang="en-US" sz="1600" dirty="0">
                <a:latin typeface="Courier New" panose="02070309020205020404" pitchFamily="49" charset="0"/>
                <a:cs typeface="Courier New" panose="02070309020205020404" pitchFamily="49" charset="0"/>
              </a:rPr>
              <a:t>             NoSQL Database System</a:t>
            </a:r>
          </a:p>
          <a:p>
            <a:pPr lvl="2"/>
            <a:r>
              <a:rPr lang="en-US" sz="1600" dirty="0" err="1">
                <a:latin typeface="Courier New" panose="02070309020205020404" pitchFamily="49" charset="0"/>
                <a:cs typeface="Courier New" panose="02070309020205020404" pitchFamily="49" charset="0"/>
              </a:rPr>
              <a:t>CosmosDB</a:t>
            </a:r>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has_a_sdk_for</a:t>
            </a:r>
            <a:r>
              <a:rPr lang="en-US" sz="1600" dirty="0">
                <a:latin typeface="Courier New" panose="02070309020205020404" pitchFamily="49" charset="0"/>
                <a:cs typeface="Courier New" panose="02070309020205020404" pitchFamily="49" charset="0"/>
              </a:rPr>
              <a:t>    Java</a:t>
            </a:r>
          </a:p>
          <a:p>
            <a:pPr lvl="2"/>
            <a:r>
              <a:rPr lang="en-US" sz="1600" dirty="0" err="1">
                <a:latin typeface="Courier New" panose="02070309020205020404" pitchFamily="49" charset="0"/>
                <a:cs typeface="Courier New" panose="02070309020205020404" pitchFamily="49" charset="0"/>
              </a:rPr>
              <a:t>CosmosDB</a:t>
            </a:r>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has_a_sdk_for</a:t>
            </a:r>
            <a:r>
              <a:rPr lang="en-US" sz="1600" dirty="0">
                <a:latin typeface="Courier New" panose="02070309020205020404" pitchFamily="49" charset="0"/>
                <a:cs typeface="Courier New" panose="02070309020205020404" pitchFamily="49" charset="0"/>
              </a:rPr>
              <a:t>    C# </a:t>
            </a:r>
          </a:p>
          <a:p>
            <a:pPr lvl="2"/>
            <a:r>
              <a:rPr lang="en-US" sz="1600" dirty="0">
                <a:latin typeface="Courier New" panose="02070309020205020404" pitchFamily="49" charset="0"/>
                <a:cs typeface="Courier New" panose="02070309020205020404" pitchFamily="49" charset="0"/>
              </a:rPr>
              <a:t>Chris        </a:t>
            </a:r>
            <a:r>
              <a:rPr lang="en-US" sz="1600" dirty="0" err="1">
                <a:latin typeface="Courier New" panose="02070309020205020404" pitchFamily="49" charset="0"/>
                <a:cs typeface="Courier New" panose="02070309020205020404" pitchFamily="49" charset="0"/>
              </a:rPr>
              <a:t>works_at</a:t>
            </a:r>
            <a:r>
              <a:rPr lang="en-US" sz="1600" dirty="0">
                <a:latin typeface="Courier New" panose="02070309020205020404" pitchFamily="49" charset="0"/>
                <a:cs typeface="Courier New" panose="02070309020205020404" pitchFamily="49" charset="0"/>
              </a:rPr>
              <a:t>         Microsoft</a:t>
            </a:r>
          </a:p>
          <a:p>
            <a:pPr lvl="2"/>
            <a:r>
              <a:rPr lang="en-US" sz="1600" dirty="0">
                <a:latin typeface="Courier New" panose="02070309020205020404" pitchFamily="49" charset="0"/>
                <a:cs typeface="Courier New" panose="02070309020205020404" pitchFamily="49" charset="0"/>
              </a:rPr>
              <a:t>Chris        </a:t>
            </a:r>
            <a:r>
              <a:rPr lang="en-US" sz="1600" dirty="0" err="1">
                <a:latin typeface="Courier New" panose="02070309020205020404" pitchFamily="49" charset="0"/>
                <a:cs typeface="Courier New" panose="02070309020205020404" pitchFamily="49" charset="0"/>
              </a:rPr>
              <a:t>has_role</a:t>
            </a:r>
            <a:r>
              <a:rPr lang="en-US" sz="1600" dirty="0">
                <a:latin typeface="Courier New" panose="02070309020205020404" pitchFamily="49" charset="0"/>
                <a:cs typeface="Courier New" panose="02070309020205020404" pitchFamily="49" charset="0"/>
              </a:rPr>
              <a:t>         GBB</a:t>
            </a:r>
          </a:p>
          <a:p>
            <a:pPr>
              <a:buFont typeface="Arial" panose="020B0604020202020204" pitchFamily="34" charset="0"/>
              <a:buChar char="•"/>
            </a:pPr>
            <a:endParaRPr lang="en-US" sz="1800" dirty="0">
              <a:cs typeface="Segoe UI"/>
            </a:endParaRPr>
          </a:p>
          <a:p>
            <a:r>
              <a:rPr lang="en-US" sz="1800" dirty="0">
                <a:cs typeface="Segoe UI"/>
              </a:rPr>
              <a:t>The triples are quite granular, typical solution has many </a:t>
            </a:r>
            <a:r>
              <a:rPr lang="en-US" sz="1800" dirty="0" err="1">
                <a:cs typeface="Segoe UI"/>
              </a:rPr>
              <a:t>many</a:t>
            </a:r>
            <a:r>
              <a:rPr lang="en-US" sz="1800" dirty="0">
                <a:cs typeface="Segoe UI"/>
              </a:rPr>
              <a:t> of these</a:t>
            </a:r>
          </a:p>
        </p:txBody>
      </p:sp>
      <p:sp>
        <p:nvSpPr>
          <p:cNvPr id="9" name="Rectangle 8">
            <a:extLst>
              <a:ext uri="{FF2B5EF4-FFF2-40B4-BE49-F238E27FC236}">
                <a16:creationId xmlns:a16="http://schemas.microsoft.com/office/drawing/2014/main" id="{E3743541-CC54-4122-901F-31E4C928C0B5}"/>
              </a:ext>
            </a:extLst>
          </p:cNvPr>
          <p:cNvSpPr/>
          <p:nvPr/>
        </p:nvSpPr>
        <p:spPr bwMode="auto">
          <a:xfrm>
            <a:off x="5667829" y="968829"/>
            <a:ext cx="914400"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C15BA176-C466-49D4-B33F-D61EDF0FB711}"/>
              </a:ext>
            </a:extLst>
          </p:cNvPr>
          <p:cNvSpPr/>
          <p:nvPr/>
        </p:nvSpPr>
        <p:spPr bwMode="auto">
          <a:xfrm>
            <a:off x="8432798" y="5417455"/>
            <a:ext cx="1807027"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a:extLst>
              <a:ext uri="{FF2B5EF4-FFF2-40B4-BE49-F238E27FC236}">
                <a16:creationId xmlns:a16="http://schemas.microsoft.com/office/drawing/2014/main" id="{34DBF81F-4274-4E2A-AAB7-489C7A6E6394}"/>
              </a:ext>
            </a:extLst>
          </p:cNvPr>
          <p:cNvSpPr/>
          <p:nvPr/>
        </p:nvSpPr>
        <p:spPr bwMode="auto">
          <a:xfrm>
            <a:off x="11442970" y="1188395"/>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a:extLst>
              <a:ext uri="{FF2B5EF4-FFF2-40B4-BE49-F238E27FC236}">
                <a16:creationId xmlns:a16="http://schemas.microsoft.com/office/drawing/2014/main" id="{9B6E6037-C806-4A4B-A60D-ABC4892E98B9}"/>
              </a:ext>
            </a:extLst>
          </p:cNvPr>
          <p:cNvSpPr/>
          <p:nvPr/>
        </p:nvSpPr>
        <p:spPr bwMode="auto">
          <a:xfrm>
            <a:off x="11370012" y="1139756"/>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descr="Graphical user interface, text, application&#10;&#10;Description automatically generated">
            <a:extLst>
              <a:ext uri="{FF2B5EF4-FFF2-40B4-BE49-F238E27FC236}">
                <a16:creationId xmlns:a16="http://schemas.microsoft.com/office/drawing/2014/main" id="{9EEF3278-3BC1-82E6-E464-43F730D275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77102" y="1405394"/>
            <a:ext cx="5581453" cy="1240895"/>
          </a:xfrm>
          <a:prstGeom prst="rect">
            <a:avLst/>
          </a:prstGeom>
        </p:spPr>
      </p:pic>
    </p:spTree>
    <p:extLst>
      <p:ext uri="{BB962C8B-B14F-4D97-AF65-F5344CB8AC3E}">
        <p14:creationId xmlns:p14="http://schemas.microsoft.com/office/powerpoint/2010/main" val="3446265947"/>
      </p:ext>
    </p:extLst>
  </p:cSld>
  <p:clrMapOvr>
    <a:masterClrMapping/>
  </p:clrMapOvr>
  <p:transition>
    <p:fade/>
  </p:transition>
</p:sld>
</file>

<file path=ppt/theme/theme1.xml><?xml version="1.0" encoding="utf-8"?>
<a:theme xmlns:a="http://schemas.openxmlformats.org/drawingml/2006/main" name="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custGeom>
          <a:avLst/>
          <a:gdLst>
            <a:gd name="connsiteX0" fmla="*/ 0 w 7300570"/>
            <a:gd name="connsiteY0" fmla="*/ 363326 h 4857293"/>
            <a:gd name="connsiteX1" fmla="*/ 363326 w 7300570"/>
            <a:gd name="connsiteY1" fmla="*/ 0 h 4857293"/>
            <a:gd name="connsiteX2" fmla="*/ 954979 w 7300570"/>
            <a:gd name="connsiteY2" fmla="*/ 0 h 4857293"/>
            <a:gd name="connsiteX3" fmla="*/ 1415153 w 7300570"/>
            <a:gd name="connsiteY3" fmla="*/ 0 h 4857293"/>
            <a:gd name="connsiteX4" fmla="*/ 1941066 w 7300570"/>
            <a:gd name="connsiteY4" fmla="*/ 0 h 4857293"/>
            <a:gd name="connsiteX5" fmla="*/ 2466980 w 7300570"/>
            <a:gd name="connsiteY5" fmla="*/ 0 h 4857293"/>
            <a:gd name="connsiteX6" fmla="*/ 2992893 w 7300570"/>
            <a:gd name="connsiteY6" fmla="*/ 0 h 4857293"/>
            <a:gd name="connsiteX7" fmla="*/ 3650285 w 7300570"/>
            <a:gd name="connsiteY7" fmla="*/ 0 h 4857293"/>
            <a:gd name="connsiteX8" fmla="*/ 4307677 w 7300570"/>
            <a:gd name="connsiteY8" fmla="*/ 0 h 4857293"/>
            <a:gd name="connsiteX9" fmla="*/ 4899329 w 7300570"/>
            <a:gd name="connsiteY9" fmla="*/ 0 h 4857293"/>
            <a:gd name="connsiteX10" fmla="*/ 5425243 w 7300570"/>
            <a:gd name="connsiteY10" fmla="*/ 0 h 4857293"/>
            <a:gd name="connsiteX11" fmla="*/ 6016895 w 7300570"/>
            <a:gd name="connsiteY11" fmla="*/ 0 h 4857293"/>
            <a:gd name="connsiteX12" fmla="*/ 6937244 w 7300570"/>
            <a:gd name="connsiteY12" fmla="*/ 0 h 4857293"/>
            <a:gd name="connsiteX13" fmla="*/ 7300570 w 7300570"/>
            <a:gd name="connsiteY13" fmla="*/ 363326 h 4857293"/>
            <a:gd name="connsiteX14" fmla="*/ 7300570 w 7300570"/>
            <a:gd name="connsiteY14" fmla="*/ 1010460 h 4857293"/>
            <a:gd name="connsiteX15" fmla="*/ 7300570 w 7300570"/>
            <a:gd name="connsiteY15" fmla="*/ 1698900 h 4857293"/>
            <a:gd name="connsiteX16" fmla="*/ 7300570 w 7300570"/>
            <a:gd name="connsiteY16" fmla="*/ 2346034 h 4857293"/>
            <a:gd name="connsiteX17" fmla="*/ 7300570 w 7300570"/>
            <a:gd name="connsiteY17" fmla="*/ 2993167 h 4857293"/>
            <a:gd name="connsiteX18" fmla="*/ 7300570 w 7300570"/>
            <a:gd name="connsiteY18" fmla="*/ 3722914 h 4857293"/>
            <a:gd name="connsiteX19" fmla="*/ 7300570 w 7300570"/>
            <a:gd name="connsiteY19" fmla="*/ 4493967 h 4857293"/>
            <a:gd name="connsiteX20" fmla="*/ 6937244 w 7300570"/>
            <a:gd name="connsiteY20" fmla="*/ 4857293 h 4857293"/>
            <a:gd name="connsiteX21" fmla="*/ 6214113 w 7300570"/>
            <a:gd name="connsiteY21" fmla="*/ 4857293 h 4857293"/>
            <a:gd name="connsiteX22" fmla="*/ 5753939 w 7300570"/>
            <a:gd name="connsiteY22" fmla="*/ 4857293 h 4857293"/>
            <a:gd name="connsiteX23" fmla="*/ 5030808 w 7300570"/>
            <a:gd name="connsiteY23" fmla="*/ 4857293 h 4857293"/>
            <a:gd name="connsiteX24" fmla="*/ 4241938 w 7300570"/>
            <a:gd name="connsiteY24" fmla="*/ 4857293 h 4857293"/>
            <a:gd name="connsiteX25" fmla="*/ 3781763 w 7300570"/>
            <a:gd name="connsiteY25" fmla="*/ 4857293 h 4857293"/>
            <a:gd name="connsiteX26" fmla="*/ 3190111 w 7300570"/>
            <a:gd name="connsiteY26" fmla="*/ 4857293 h 4857293"/>
            <a:gd name="connsiteX27" fmla="*/ 2532719 w 7300570"/>
            <a:gd name="connsiteY27" fmla="*/ 4857293 h 4857293"/>
            <a:gd name="connsiteX28" fmla="*/ 1743849 w 7300570"/>
            <a:gd name="connsiteY28" fmla="*/ 4857293 h 4857293"/>
            <a:gd name="connsiteX29" fmla="*/ 1152196 w 7300570"/>
            <a:gd name="connsiteY29" fmla="*/ 4857293 h 4857293"/>
            <a:gd name="connsiteX30" fmla="*/ 363326 w 7300570"/>
            <a:gd name="connsiteY30" fmla="*/ 4857293 h 4857293"/>
            <a:gd name="connsiteX31" fmla="*/ 0 w 7300570"/>
            <a:gd name="connsiteY31" fmla="*/ 4493967 h 4857293"/>
            <a:gd name="connsiteX32" fmla="*/ 0 w 7300570"/>
            <a:gd name="connsiteY32" fmla="*/ 3888140 h 4857293"/>
            <a:gd name="connsiteX33" fmla="*/ 0 w 7300570"/>
            <a:gd name="connsiteY33" fmla="*/ 3323619 h 4857293"/>
            <a:gd name="connsiteX34" fmla="*/ 0 w 7300570"/>
            <a:gd name="connsiteY34" fmla="*/ 2635179 h 4857293"/>
            <a:gd name="connsiteX35" fmla="*/ 0 w 7300570"/>
            <a:gd name="connsiteY35" fmla="*/ 1988045 h 4857293"/>
            <a:gd name="connsiteX36" fmla="*/ 0 w 7300570"/>
            <a:gd name="connsiteY36" fmla="*/ 1216992 h 4857293"/>
            <a:gd name="connsiteX37" fmla="*/ 0 w 7300570"/>
            <a:gd name="connsiteY37" fmla="*/ 363326 h 4857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7300570" h="4857293" extrusionOk="0">
              <a:moveTo>
                <a:pt x="0" y="363326"/>
              </a:moveTo>
              <a:cubicBezTo>
                <a:pt x="34238" y="174280"/>
                <a:pt x="154414" y="-12819"/>
                <a:pt x="363326" y="0"/>
              </a:cubicBezTo>
              <a:cubicBezTo>
                <a:pt x="510994" y="-25995"/>
                <a:pt x="804663" y="-13820"/>
                <a:pt x="954979" y="0"/>
              </a:cubicBezTo>
              <a:cubicBezTo>
                <a:pt x="1105295" y="13820"/>
                <a:pt x="1187580" y="-48"/>
                <a:pt x="1415153" y="0"/>
              </a:cubicBezTo>
              <a:cubicBezTo>
                <a:pt x="1642726" y="48"/>
                <a:pt x="1692503" y="-24512"/>
                <a:pt x="1941066" y="0"/>
              </a:cubicBezTo>
              <a:cubicBezTo>
                <a:pt x="2189629" y="24512"/>
                <a:pt x="2351331" y="14032"/>
                <a:pt x="2466980" y="0"/>
              </a:cubicBezTo>
              <a:cubicBezTo>
                <a:pt x="2582629" y="-14032"/>
                <a:pt x="2812206" y="2929"/>
                <a:pt x="2992893" y="0"/>
              </a:cubicBezTo>
              <a:cubicBezTo>
                <a:pt x="3173580" y="-2929"/>
                <a:pt x="3472631" y="24740"/>
                <a:pt x="3650285" y="0"/>
              </a:cubicBezTo>
              <a:cubicBezTo>
                <a:pt x="3827939" y="-24740"/>
                <a:pt x="4163395" y="-24861"/>
                <a:pt x="4307677" y="0"/>
              </a:cubicBezTo>
              <a:cubicBezTo>
                <a:pt x="4451959" y="24861"/>
                <a:pt x="4656122" y="-81"/>
                <a:pt x="4899329" y="0"/>
              </a:cubicBezTo>
              <a:cubicBezTo>
                <a:pt x="5142536" y="81"/>
                <a:pt x="5289626" y="-13169"/>
                <a:pt x="5425243" y="0"/>
              </a:cubicBezTo>
              <a:cubicBezTo>
                <a:pt x="5560860" y="13169"/>
                <a:pt x="5847000" y="15180"/>
                <a:pt x="6016895" y="0"/>
              </a:cubicBezTo>
              <a:cubicBezTo>
                <a:pt x="6186790" y="-15180"/>
                <a:pt x="6694001" y="33227"/>
                <a:pt x="6937244" y="0"/>
              </a:cubicBezTo>
              <a:cubicBezTo>
                <a:pt x="7105353" y="-8138"/>
                <a:pt x="7285835" y="153340"/>
                <a:pt x="7300570" y="363326"/>
              </a:cubicBezTo>
              <a:cubicBezTo>
                <a:pt x="7290937" y="650732"/>
                <a:pt x="7311273" y="788544"/>
                <a:pt x="7300570" y="1010460"/>
              </a:cubicBezTo>
              <a:cubicBezTo>
                <a:pt x="7289867" y="1232376"/>
                <a:pt x="7298907" y="1500617"/>
                <a:pt x="7300570" y="1698900"/>
              </a:cubicBezTo>
              <a:cubicBezTo>
                <a:pt x="7302233" y="1897183"/>
                <a:pt x="7271094" y="2060530"/>
                <a:pt x="7300570" y="2346034"/>
              </a:cubicBezTo>
              <a:cubicBezTo>
                <a:pt x="7330046" y="2631538"/>
                <a:pt x="7277959" y="2798365"/>
                <a:pt x="7300570" y="2993167"/>
              </a:cubicBezTo>
              <a:cubicBezTo>
                <a:pt x="7323181" y="3187969"/>
                <a:pt x="7315653" y="3437390"/>
                <a:pt x="7300570" y="3722914"/>
              </a:cubicBezTo>
              <a:cubicBezTo>
                <a:pt x="7285487" y="4008438"/>
                <a:pt x="7299397" y="4115211"/>
                <a:pt x="7300570" y="4493967"/>
              </a:cubicBezTo>
              <a:cubicBezTo>
                <a:pt x="7286506" y="4720983"/>
                <a:pt x="7159030" y="4860315"/>
                <a:pt x="6937244" y="4857293"/>
              </a:cubicBezTo>
              <a:cubicBezTo>
                <a:pt x="6698029" y="4834813"/>
                <a:pt x="6458640" y="4829447"/>
                <a:pt x="6214113" y="4857293"/>
              </a:cubicBezTo>
              <a:cubicBezTo>
                <a:pt x="5969586" y="4885139"/>
                <a:pt x="5884465" y="4849287"/>
                <a:pt x="5753939" y="4857293"/>
              </a:cubicBezTo>
              <a:cubicBezTo>
                <a:pt x="5623413" y="4865299"/>
                <a:pt x="5276527" y="4882336"/>
                <a:pt x="5030808" y="4857293"/>
              </a:cubicBezTo>
              <a:cubicBezTo>
                <a:pt x="4785089" y="4832250"/>
                <a:pt x="4520290" y="4888693"/>
                <a:pt x="4241938" y="4857293"/>
              </a:cubicBezTo>
              <a:cubicBezTo>
                <a:pt x="3963586" y="4825894"/>
                <a:pt x="3907948" y="4864503"/>
                <a:pt x="3781763" y="4857293"/>
              </a:cubicBezTo>
              <a:cubicBezTo>
                <a:pt x="3655579" y="4850083"/>
                <a:pt x="3323432" y="4884121"/>
                <a:pt x="3190111" y="4857293"/>
              </a:cubicBezTo>
              <a:cubicBezTo>
                <a:pt x="3056790" y="4830465"/>
                <a:pt x="2698759" y="4850220"/>
                <a:pt x="2532719" y="4857293"/>
              </a:cubicBezTo>
              <a:cubicBezTo>
                <a:pt x="2366679" y="4864366"/>
                <a:pt x="2131987" y="4861272"/>
                <a:pt x="1743849" y="4857293"/>
              </a:cubicBezTo>
              <a:cubicBezTo>
                <a:pt x="1355711" y="4853315"/>
                <a:pt x="1332206" y="4834259"/>
                <a:pt x="1152196" y="4857293"/>
              </a:cubicBezTo>
              <a:cubicBezTo>
                <a:pt x="972186" y="4880327"/>
                <a:pt x="697676" y="4847103"/>
                <a:pt x="363326" y="4857293"/>
              </a:cubicBezTo>
              <a:cubicBezTo>
                <a:pt x="132341" y="4829010"/>
                <a:pt x="-28194" y="4728157"/>
                <a:pt x="0" y="4493967"/>
              </a:cubicBezTo>
              <a:cubicBezTo>
                <a:pt x="25026" y="4295433"/>
                <a:pt x="-14120" y="4062377"/>
                <a:pt x="0" y="3888140"/>
              </a:cubicBezTo>
              <a:cubicBezTo>
                <a:pt x="14120" y="3713903"/>
                <a:pt x="-18459" y="3473148"/>
                <a:pt x="0" y="3323619"/>
              </a:cubicBezTo>
              <a:cubicBezTo>
                <a:pt x="18459" y="3174090"/>
                <a:pt x="-23289" y="2811164"/>
                <a:pt x="0" y="2635179"/>
              </a:cubicBezTo>
              <a:cubicBezTo>
                <a:pt x="23289" y="2459194"/>
                <a:pt x="26901" y="2133145"/>
                <a:pt x="0" y="1988045"/>
              </a:cubicBezTo>
              <a:cubicBezTo>
                <a:pt x="-26901" y="1842945"/>
                <a:pt x="-20008" y="1587453"/>
                <a:pt x="0" y="1216992"/>
              </a:cubicBezTo>
              <a:cubicBezTo>
                <a:pt x="20008" y="846531"/>
                <a:pt x="-18487" y="744681"/>
                <a:pt x="0" y="363326"/>
              </a:cubicBezTo>
              <a:close/>
            </a:path>
          </a:pathLst>
        </a:custGeom>
        <a:noFill/>
        <a:ln>
          <a:solidFill>
            <a:schemeClr val="tx1"/>
          </a:solidFill>
          <a:headEnd type="none" w="med" len="med"/>
          <a:tailEnd type="none" w="med" len="med"/>
          <a:extLst>
            <a:ext uri="{C807C97D-BFC1-408E-A445-0C87EB9F89A2}">
              <ask:lineSketchStyleProps xmlns:ask="http://schemas.microsoft.com/office/drawing/2018/sketchyshapes" sd="726281118">
                <ask:type>
                  <ask:lineSketchFreehand/>
                </ask:type>
              </ask:lineSketchStyleProps>
            </a:ext>
          </a:extLst>
        </a:ln>
        <a:effectLst/>
      </a:spPr>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defPPr algn="ctr" defTabSz="932472" fontAlgn="base">
          <a:spcBef>
            <a:spcPct val="0"/>
          </a:spcBef>
          <a:spcAft>
            <a:spcPct val="0"/>
          </a:spcAft>
          <a:defRPr sz="2000" dirty="0" err="1">
            <a:solidFill>
              <a:schemeClr val="tx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brand_template_blue.potx" id="{480B23C3-38C8-4962-83A2-3297C539F5A5}" vid="{4711DFBC-8085-446F-AC17-C262437718B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Microsoft_brand_template_blue</Template>
  <TotalTime>475</TotalTime>
  <Words>2406</Words>
  <Application>Microsoft Office PowerPoint</Application>
  <PresentationFormat>Widescreen</PresentationFormat>
  <Paragraphs>320</Paragraphs>
  <Slides>39</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39</vt:i4>
      </vt:variant>
    </vt:vector>
  </HeadingPairs>
  <TitlesOfParts>
    <vt:vector size="49" baseType="lpstr">
      <vt:lpstr>Arial</vt:lpstr>
      <vt:lpstr>Arial,Sans-Serif</vt:lpstr>
      <vt:lpstr>Calibri</vt:lpstr>
      <vt:lpstr>Consolas</vt:lpstr>
      <vt:lpstr>Courier New</vt:lpstr>
      <vt:lpstr>JetBrains Mono</vt:lpstr>
      <vt:lpstr>Segoe UI</vt:lpstr>
      <vt:lpstr>Segoe UI Semibold</vt:lpstr>
      <vt:lpstr>Wingdings</vt:lpstr>
      <vt:lpstr>White Template</vt:lpstr>
      <vt:lpstr>Azure CosmosDB – AltGraph</vt:lpstr>
      <vt:lpstr>What is AltGraph?</vt:lpstr>
      <vt:lpstr>Presentation Outline</vt:lpstr>
      <vt:lpstr>Influences</vt:lpstr>
      <vt:lpstr>Perception:  What solution would you use if the problem was drawn like this?  </vt:lpstr>
      <vt:lpstr>Perception:  Or if the problem was drawn like this?  </vt:lpstr>
      <vt:lpstr>  </vt:lpstr>
      <vt:lpstr>Database Solutions</vt:lpstr>
      <vt:lpstr>Design Foundations:  The concept of RDF Triples and Triplestores</vt:lpstr>
      <vt:lpstr>Design Foundations:  The concept of an Index (as in Book)</vt:lpstr>
      <vt:lpstr>Design Foundations:  CosmosDB Partitioning</vt:lpstr>
      <vt:lpstr>Design Foundations:  Performance Optimizations</vt:lpstr>
      <vt:lpstr>Design Foundations:  Spring Boot, Spring Data, Project Lombok</vt:lpstr>
      <vt:lpstr>Design Foundations – v2:  Java Graph Libraries, intern() Strings</vt:lpstr>
      <vt:lpstr>Design Foundations:  D3.js</vt:lpstr>
      <vt:lpstr>Design Foundations: Previous Implementation</vt:lpstr>
      <vt:lpstr>Implementation – v1/NPM:  CosmosDB SQL API</vt:lpstr>
      <vt:lpstr>Implementation – v2/IMDb:  CosmosDB SQL API</vt:lpstr>
      <vt:lpstr>Implementation – v1/NPM:  Sample Library Document</vt:lpstr>
      <vt:lpstr>Implementation – v1/NPM:  Sample Array of Triples</vt:lpstr>
      <vt:lpstr>Implementation – v1/NPM:  Primary Java Classes</vt:lpstr>
      <vt:lpstr>Implementation – v1/NPM:  The Spring Data TripleRepository</vt:lpstr>
      <vt:lpstr>Implementation – v1/NPM:  Building the Graph and Creating D3.js CSV</vt:lpstr>
      <vt:lpstr>Implementation – v2/IMDb:  Primary Java Classes</vt:lpstr>
      <vt:lpstr>x</vt:lpstr>
      <vt:lpstr>Demonstration – v1/NPM:  The Search Form</vt:lpstr>
      <vt:lpstr>Demonstration – v1/NPM:  Graph with a Depth of 1</vt:lpstr>
      <vt:lpstr>Demonstration – v1/NPM:  Graph with a Depth of 2</vt:lpstr>
      <vt:lpstr>Demonstration – v1/NPM:  Graph with a Depth of 2, with Caching</vt:lpstr>
      <vt:lpstr>Demonstration – v1/NPM:  Author-to-Library Graph using the Triple tag values</vt:lpstr>
      <vt:lpstr>Demonstration – v2/IMDB:  Graph and JVM Statistics</vt:lpstr>
      <vt:lpstr>Demonstration – v2/IMDB:  Graph and JVM Statistics</vt:lpstr>
      <vt:lpstr>Demonstration – v2/IMDB:  Network Graph, “One Degree of Kevin Bacon”</vt:lpstr>
      <vt:lpstr>Demonstration – v2/IMDB:  Network Graph, “Two Degrees of Kevin Bacon”</vt:lpstr>
      <vt:lpstr>Demonstration – v2/IMDB:  Network Graph, “Three Degrees of Kevin Bacon”</vt:lpstr>
      <vt:lpstr>Demonstration – v2/IMDB:  Shortest Path – Kevin Bacon to Charlotte Rampling</vt:lpstr>
      <vt:lpstr>Demonstration – v2/IMDB:  Shortest Path – Kevin Bacon to Fred Aistaire</vt:lpstr>
      <vt:lpstr>Demonstration – v2/IMDB:  Page Rank Algorithm</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Chris Anderson (COSMOS DB)</dc:creator>
  <cp:lastModifiedBy>Chris Joakim</cp:lastModifiedBy>
  <cp:revision>167</cp:revision>
  <dcterms:created xsi:type="dcterms:W3CDTF">2021-04-27T14:28:40Z</dcterms:created>
  <dcterms:modified xsi:type="dcterms:W3CDTF">2022-11-22T22:17:02Z</dcterms:modified>
</cp:coreProperties>
</file>